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65" r:id="rId2"/>
    <p:sldId id="266" r:id="rId3"/>
  </p:sldIdLst>
  <p:sldSz cx="7559675" cy="10691813"/>
  <p:notesSz cx="6735763" cy="9866313"/>
  <p:defaultTextStyle>
    <a:defPPr>
      <a:defRPr lang="en-US"/>
    </a:defPPr>
    <a:lvl1pPr marL="0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1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4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1F7"/>
    <a:srgbClr val="FF1717"/>
    <a:srgbClr val="E87C7C"/>
    <a:srgbClr val="FF99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8" autoAdjust="0"/>
    <p:restoredTop sz="94660"/>
  </p:normalViewPr>
  <p:slideViewPr>
    <p:cSldViewPr snapToGrid="0">
      <p:cViewPr>
        <p:scale>
          <a:sx n="69" d="100"/>
          <a:sy n="69" d="100"/>
        </p:scale>
        <p:origin x="1500" y="-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8831" cy="495029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2"/>
            <a:ext cx="2918831" cy="495029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E953934A-0276-471F-9497-1151BD930625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1" cy="495028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1" cy="495028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80926B9E-19C9-4EBB-B566-24E0F8B487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19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43" rtl="0" eaLnBrk="1" latinLnBrk="0" hangingPunct="1">
      <a:defRPr kumimoji="1" sz="1368" kern="1200">
        <a:solidFill>
          <a:schemeClr val="tx1"/>
        </a:solidFill>
        <a:latin typeface="+mn-lt"/>
        <a:ea typeface="+mn-ea"/>
        <a:cs typeface="+mn-cs"/>
      </a:defRPr>
    </a:lvl1pPr>
    <a:lvl2pPr marL="521422" algn="l" defTabSz="1042843" rtl="0" eaLnBrk="1" latinLnBrk="0" hangingPunct="1">
      <a:defRPr kumimoji="1" sz="1368" kern="1200">
        <a:solidFill>
          <a:schemeClr val="tx1"/>
        </a:solidFill>
        <a:latin typeface="+mn-lt"/>
        <a:ea typeface="+mn-ea"/>
        <a:cs typeface="+mn-cs"/>
      </a:defRPr>
    </a:lvl2pPr>
    <a:lvl3pPr marL="1042843" algn="l" defTabSz="1042843" rtl="0" eaLnBrk="1" latinLnBrk="0" hangingPunct="1">
      <a:defRPr kumimoji="1" sz="1368" kern="1200">
        <a:solidFill>
          <a:schemeClr val="tx1"/>
        </a:solidFill>
        <a:latin typeface="+mn-lt"/>
        <a:ea typeface="+mn-ea"/>
        <a:cs typeface="+mn-cs"/>
      </a:defRPr>
    </a:lvl3pPr>
    <a:lvl4pPr marL="1564265" algn="l" defTabSz="1042843" rtl="0" eaLnBrk="1" latinLnBrk="0" hangingPunct="1">
      <a:defRPr kumimoji="1" sz="1368" kern="1200">
        <a:solidFill>
          <a:schemeClr val="tx1"/>
        </a:solidFill>
        <a:latin typeface="+mn-lt"/>
        <a:ea typeface="+mn-ea"/>
        <a:cs typeface="+mn-cs"/>
      </a:defRPr>
    </a:lvl4pPr>
    <a:lvl5pPr marL="2085686" algn="l" defTabSz="1042843" rtl="0" eaLnBrk="1" latinLnBrk="0" hangingPunct="1">
      <a:defRPr kumimoji="1" sz="1368" kern="1200">
        <a:solidFill>
          <a:schemeClr val="tx1"/>
        </a:solidFill>
        <a:latin typeface="+mn-lt"/>
        <a:ea typeface="+mn-ea"/>
        <a:cs typeface="+mn-cs"/>
      </a:defRPr>
    </a:lvl5pPr>
    <a:lvl6pPr marL="2607108" algn="l" defTabSz="1042843" rtl="0" eaLnBrk="1" latinLnBrk="0" hangingPunct="1">
      <a:defRPr kumimoji="1" sz="1368" kern="1200">
        <a:solidFill>
          <a:schemeClr val="tx1"/>
        </a:solidFill>
        <a:latin typeface="+mn-lt"/>
        <a:ea typeface="+mn-ea"/>
        <a:cs typeface="+mn-cs"/>
      </a:defRPr>
    </a:lvl6pPr>
    <a:lvl7pPr marL="3128529" algn="l" defTabSz="1042843" rtl="0" eaLnBrk="1" latinLnBrk="0" hangingPunct="1">
      <a:defRPr kumimoji="1" sz="1368" kern="1200">
        <a:solidFill>
          <a:schemeClr val="tx1"/>
        </a:solidFill>
        <a:latin typeface="+mn-lt"/>
        <a:ea typeface="+mn-ea"/>
        <a:cs typeface="+mn-cs"/>
      </a:defRPr>
    </a:lvl7pPr>
    <a:lvl8pPr marL="3649949" algn="l" defTabSz="1042843" rtl="0" eaLnBrk="1" latinLnBrk="0" hangingPunct="1">
      <a:defRPr kumimoji="1" sz="1368" kern="1200">
        <a:solidFill>
          <a:schemeClr val="tx1"/>
        </a:solidFill>
        <a:latin typeface="+mn-lt"/>
        <a:ea typeface="+mn-ea"/>
        <a:cs typeface="+mn-cs"/>
      </a:defRPr>
    </a:lvl8pPr>
    <a:lvl9pPr marL="4171371" algn="l" defTabSz="1042843" rtl="0" eaLnBrk="1" latinLnBrk="0" hangingPunct="1">
      <a:defRPr kumimoji="1" sz="136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9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033A-7B97-4BBC-8478-0B2E7630242A}" type="datetime1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お問い合わせはこちらまで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C485-26B5-4C94-9EB6-04741CA4EB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617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1474-4B43-4A0A-976E-4D8081926732}" type="datetime1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お問い合わせはこちらまで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C485-26B5-4C94-9EB6-04741CA4EB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6589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1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1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7296-1AD2-479C-976C-7C1EECB49BC9}" type="datetime1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お問い合わせはこちらまで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C485-26B5-4C94-9EB6-04741CA4EB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6385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575A-0E49-47E2-A40B-826E9B27BC83}" type="datetime1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お問い合わせはこちらまで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C485-26B5-4C94-9EB6-04741CA4EB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265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4"/>
            <a:ext cx="6520220" cy="2338832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709A-28CD-4377-9002-13F99E66B314}" type="datetime1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お問い合わせはこちらまで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C485-26B5-4C94-9EB6-04741CA4EB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13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5E0F-0037-46AA-9B21-8B9FCDA4A41E}" type="datetime1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お問い合わせはこちらまで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C485-26B5-4C94-9EB6-04741CA4EB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470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3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1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3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1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3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C87-269F-4113-9703-A7DFE6ADA559}" type="datetime1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お問い合わせはこちらまで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C485-26B5-4C94-9EB6-04741CA4EB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1298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EDCD-2E98-4E99-8ED3-D8103564281D}" type="datetime1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お問い合わせはこちらまで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C485-26B5-4C94-9EB6-04741CA4EB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535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BEF6-F192-4E80-B9A4-4F87323081C4}" type="datetime1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お問い合わせはこちらまで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C485-26B5-4C94-9EB6-04741CA4EB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997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1" y="712788"/>
            <a:ext cx="2438193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1" y="3207544"/>
            <a:ext cx="2438193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3312-6017-42B9-9ADE-4C8C679D6B19}" type="datetime1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お問い合わせはこちらまで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C485-26B5-4C94-9EB6-04741CA4EB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55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1" y="712788"/>
            <a:ext cx="2438193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1" y="3207544"/>
            <a:ext cx="2438193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1D5A-BB4E-48EF-92AC-43B40BBB075B}" type="datetime1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お問い合わせはこちらまで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C485-26B5-4C94-9EB6-04741CA4EB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4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9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9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0DE74-5BEB-411C-A7A6-37DBF8F55FE9}" type="datetime1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4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/>
              <a:t>お問い合わせはこちらまで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1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6C485-26B5-4C94-9EB6-04741CA4EB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207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吹き出し 19"/>
          <p:cNvSpPr/>
          <p:nvPr/>
        </p:nvSpPr>
        <p:spPr>
          <a:xfrm rot="10800000">
            <a:off x="3073444" y="1655882"/>
            <a:ext cx="4124613" cy="936043"/>
          </a:xfrm>
          <a:prstGeom prst="wedgeRoundRectCallout">
            <a:avLst>
              <a:gd name="adj1" fmla="val 27590"/>
              <a:gd name="adj2" fmla="val 68952"/>
              <a:gd name="adj3" fmla="val 1666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7975" y="300818"/>
            <a:ext cx="69148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2"/>
                </a:solidFill>
                <a:latin typeface="+mn-ea"/>
              </a:rPr>
              <a:t>＼森林教育に／　</a:t>
            </a:r>
            <a:r>
              <a:rPr kumimoji="1" lang="en-US" altLang="ja-JP" sz="2000" b="1" dirty="0">
                <a:solidFill>
                  <a:schemeClr val="accent2"/>
                </a:solidFill>
                <a:latin typeface="+mn-ea"/>
              </a:rPr>
              <a:t>	</a:t>
            </a:r>
            <a:r>
              <a:rPr kumimoji="1" lang="ja-JP" altLang="en-US" sz="2000" b="1" dirty="0">
                <a:solidFill>
                  <a:schemeClr val="accent2"/>
                </a:solidFill>
                <a:latin typeface="+mn-ea"/>
              </a:rPr>
              <a:t> ＼子どもたちの思い出づくりに／</a:t>
            </a:r>
            <a:endParaRPr kumimoji="1" lang="en-US" altLang="ja-JP" sz="2000" b="1" dirty="0">
              <a:solidFill>
                <a:schemeClr val="accent2"/>
              </a:solidFill>
              <a:latin typeface="+mn-ea"/>
            </a:endParaRPr>
          </a:p>
          <a:p>
            <a:pPr algn="dist"/>
            <a:r>
              <a:rPr kumimoji="1" lang="ja-JP" altLang="en-US" sz="5400" b="1" dirty="0">
                <a:solidFill>
                  <a:srgbClr val="00B050"/>
                </a:solidFill>
                <a:latin typeface="+mn-ea"/>
              </a:rPr>
              <a:t>森づくり出前講座</a:t>
            </a:r>
            <a:endParaRPr kumimoji="1" lang="en-US" altLang="ja-JP" sz="5400" b="1" dirty="0">
              <a:solidFill>
                <a:srgbClr val="00B050"/>
              </a:solidFill>
              <a:latin typeface="+mn-ea"/>
            </a:endParaRPr>
          </a:p>
          <a:p>
            <a:r>
              <a:rPr kumimoji="1" lang="ja-JP" altLang="en-US" sz="2400" dirty="0">
                <a:latin typeface="+mn-ea"/>
              </a:rPr>
              <a:t>参加者募集中！！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69478" y="1779227"/>
            <a:ext cx="39325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　</a:t>
            </a:r>
            <a:r>
              <a:rPr lang="ja-JP" altLang="ja-JP" sz="1200" dirty="0">
                <a:solidFill>
                  <a:schemeClr val="bg1"/>
                </a:solidFill>
                <a:latin typeface="+mn-ea"/>
              </a:rPr>
              <a:t>金沢市では、森づくり専門員を設置し</a:t>
            </a:r>
            <a:r>
              <a:rPr lang="ja-JP" altLang="en-US" sz="1200" dirty="0">
                <a:solidFill>
                  <a:schemeClr val="bg1"/>
                </a:solidFill>
                <a:latin typeface="+mn-ea"/>
              </a:rPr>
              <a:t>、</a:t>
            </a:r>
            <a:r>
              <a:rPr lang="ja-JP" altLang="ja-JP" sz="1200" dirty="0">
                <a:solidFill>
                  <a:schemeClr val="bg1"/>
                </a:solidFill>
                <a:latin typeface="+mn-ea"/>
              </a:rPr>
              <a:t>出前講座を</a:t>
            </a:r>
            <a:r>
              <a:rPr lang="ja-JP" altLang="en-US" sz="1200" dirty="0">
                <a:solidFill>
                  <a:schemeClr val="bg1"/>
                </a:solidFill>
                <a:latin typeface="+mn-ea"/>
              </a:rPr>
              <a:t>実施して</a:t>
            </a:r>
            <a:r>
              <a:rPr lang="ja-JP" altLang="ja-JP" sz="1200" dirty="0">
                <a:solidFill>
                  <a:schemeClr val="bg1"/>
                </a:solidFill>
                <a:latin typeface="+mn-ea"/>
              </a:rPr>
              <a:t>います。子どもたち</a:t>
            </a:r>
            <a:r>
              <a:rPr lang="ja-JP" altLang="en-US" sz="1200" dirty="0">
                <a:solidFill>
                  <a:schemeClr val="bg1"/>
                </a:solidFill>
                <a:latin typeface="+mn-ea"/>
              </a:rPr>
              <a:t>が、森林の大切さを学べる内容となっていますので、ぜひ、ご活用ください</a:t>
            </a:r>
            <a:r>
              <a:rPr lang="ja-JP" altLang="en-US" sz="1400" dirty="0">
                <a:solidFill>
                  <a:schemeClr val="bg1"/>
                </a:solidFill>
                <a:latin typeface="+mn-ea"/>
              </a:rPr>
              <a:t>♪</a:t>
            </a:r>
            <a:endParaRPr lang="en-US" altLang="ja-JP" sz="1400" dirty="0">
              <a:solidFill>
                <a:schemeClr val="bg1"/>
              </a:solidFill>
              <a:latin typeface="+mn-ea"/>
            </a:endParaRPr>
          </a:p>
          <a:p>
            <a:endParaRPr lang="ja-JP" altLang="ja-JP" sz="1400" dirty="0"/>
          </a:p>
          <a:p>
            <a:endParaRPr kumimoji="1" lang="ja-JP" altLang="en-US" dirty="0"/>
          </a:p>
        </p:txBody>
      </p:sp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786525"/>
              </p:ext>
            </p:extLst>
          </p:nvPr>
        </p:nvGraphicFramePr>
        <p:xfrm>
          <a:off x="911547" y="5737076"/>
          <a:ext cx="5934400" cy="17280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29205">
                  <a:extLst>
                    <a:ext uri="{9D8B030D-6E8A-4147-A177-3AD203B41FA5}">
                      <a16:colId xmlns:a16="http://schemas.microsoft.com/office/drawing/2014/main" val="34598218"/>
                    </a:ext>
                  </a:extLst>
                </a:gridCol>
                <a:gridCol w="1234823">
                  <a:extLst>
                    <a:ext uri="{9D8B030D-6E8A-4147-A177-3AD203B41FA5}">
                      <a16:colId xmlns:a16="http://schemas.microsoft.com/office/drawing/2014/main" val="2402892279"/>
                    </a:ext>
                  </a:extLst>
                </a:gridCol>
                <a:gridCol w="2545849">
                  <a:extLst>
                    <a:ext uri="{9D8B030D-6E8A-4147-A177-3AD203B41FA5}">
                      <a16:colId xmlns:a16="http://schemas.microsoft.com/office/drawing/2014/main" val="4129470620"/>
                    </a:ext>
                  </a:extLst>
                </a:gridCol>
                <a:gridCol w="1424523">
                  <a:extLst>
                    <a:ext uri="{9D8B030D-6E8A-4147-A177-3AD203B41FA5}">
                      <a16:colId xmlns:a16="http://schemas.microsoft.com/office/drawing/2014/main" val="3171215735"/>
                    </a:ext>
                  </a:extLst>
                </a:gridCol>
              </a:tblGrid>
              <a:tr h="29339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</a:rPr>
                        <a:t>コース名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94" marR="9194" marT="9194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</a:rPr>
                        <a:t>内容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</a:rPr>
                        <a:t>所要時間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818919"/>
                  </a:ext>
                </a:extLst>
              </a:tr>
              <a:tr h="293393">
                <a:tc rowSpan="3">
                  <a:txBody>
                    <a:bodyPr/>
                    <a:lstStyle/>
                    <a:p>
                      <a:pPr lvl="1" algn="ctr" fontAlgn="ctr"/>
                      <a:endParaRPr lang="ja-JP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 fontAlgn="ctr"/>
                      <a:r>
                        <a:rPr lang="en-US" altLang="ja-JP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ea"/>
                          <a:ea typeface="+mn-ea"/>
                        </a:rPr>
                        <a:t>A</a:t>
                      </a:r>
                      <a:endParaRPr lang="ja-JP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マルチスタンド</a:t>
                      </a:r>
                      <a:endParaRPr lang="ja-JP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ea"/>
                          <a:ea typeface="+mn-ea"/>
                        </a:rPr>
                        <a:t>1.5</a:t>
                      </a:r>
                      <a:r>
                        <a:rPr lang="ja-JP" altLang="en-US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ea"/>
                          <a:ea typeface="+mn-ea"/>
                        </a:rPr>
                        <a:t>～２時間程度</a:t>
                      </a:r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04783"/>
                  </a:ext>
                </a:extLst>
              </a:tr>
              <a:tr h="293393">
                <a:tc vMerge="1">
                  <a:txBody>
                    <a:bodyPr/>
                    <a:lstStyle/>
                    <a:p>
                      <a:pPr lvl="1" algn="ctr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94" marR="9194" marT="9194" marB="0" anchor="ctr"/>
                </a:tc>
                <a:tc>
                  <a:txBody>
                    <a:bodyPr/>
                    <a:lstStyle/>
                    <a:p>
                      <a:pPr lvl="1" algn="just" fontAlgn="ctr"/>
                      <a:r>
                        <a:rPr lang="en-US" altLang="ja-JP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ea"/>
                          <a:ea typeface="+mn-ea"/>
                        </a:rPr>
                        <a:t>B</a:t>
                      </a: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ミニプランター</a:t>
                      </a:r>
                      <a:endParaRPr lang="ja-JP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ea"/>
                          <a:ea typeface="+mn-ea"/>
                        </a:rPr>
                        <a:t>1.5</a:t>
                      </a:r>
                      <a:r>
                        <a:rPr lang="ja-JP" altLang="en-US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ea"/>
                          <a:ea typeface="+mn-ea"/>
                        </a:rPr>
                        <a:t>～２時間程度</a:t>
                      </a:r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279729"/>
                  </a:ext>
                </a:extLst>
              </a:tr>
              <a:tr h="261035">
                <a:tc vMerge="1">
                  <a:txBody>
                    <a:bodyPr/>
                    <a:lstStyle/>
                    <a:p>
                      <a:pPr lvl="1" algn="ctr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94" marR="9194" marT="9194" marB="0" anchor="ctr"/>
                </a:tc>
                <a:tc>
                  <a:txBody>
                    <a:bodyPr/>
                    <a:lstStyle/>
                    <a:p>
                      <a:pPr lvl="1" algn="just" fontAlgn="ctr"/>
                      <a:r>
                        <a:rPr lang="en-US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ea"/>
                          <a:ea typeface="+mn-ea"/>
                        </a:rPr>
                        <a:t>C</a:t>
                      </a:r>
                      <a:endParaRPr lang="ja-JP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ネームプレート（コースター）</a:t>
                      </a:r>
                      <a:endParaRPr lang="ja-JP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１時間程度</a:t>
                      </a:r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04013"/>
                  </a:ext>
                </a:extLst>
              </a:tr>
              <a:tr h="293393">
                <a:tc gridSpan="2">
                  <a:txBody>
                    <a:bodyPr/>
                    <a:lstStyle/>
                    <a:p>
                      <a:pPr lvl="0" algn="ctr" fontAlgn="ctr"/>
                      <a:r>
                        <a:rPr lang="ja-JP" altLang="en-US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森林教育</a:t>
                      </a:r>
                      <a:endParaRPr lang="ja-JP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94" marR="9194" marT="91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森林についての講義</a:t>
                      </a:r>
                      <a:endParaRPr lang="en-US" altLang="ja-JP" sz="1400" u="none" strike="noStrike" dirty="0">
                        <a:solidFill>
                          <a:sysClr val="windowText" lastClr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ea"/>
                          <a:ea typeface="+mn-ea"/>
                        </a:rPr>
                        <a:t>１時間程度</a:t>
                      </a:r>
                      <a:endParaRPr lang="ja-JP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736281"/>
                  </a:ext>
                </a:extLst>
              </a:tr>
              <a:tr h="29339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フリー</a:t>
                      </a:r>
                      <a:endParaRPr lang="ja-JP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94" marR="9194" marT="91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※</a:t>
                      </a:r>
                      <a:r>
                        <a:rPr lang="ja-JP" altLang="en-US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要相談</a:t>
                      </a:r>
                      <a:endParaRPr lang="ja-JP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ea"/>
                          <a:ea typeface="+mn-ea"/>
                        </a:rPr>
                        <a:t>※</a:t>
                      </a:r>
                      <a:r>
                        <a:rPr lang="ja-JP" altLang="en-US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ea"/>
                          <a:ea typeface="+mn-ea"/>
                        </a:rPr>
                        <a:t>要相談</a:t>
                      </a:r>
                      <a:endParaRPr lang="ja-JP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94" marR="9194" marT="9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081314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460375" y="7647617"/>
            <a:ext cx="7924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　１　木工体験コースには、森づくり専門員による「森のお話」を含みます。</a:t>
            </a:r>
            <a:endParaRPr kumimoji="1" lang="en-US" altLang="ja-JP" sz="1200" dirty="0"/>
          </a:p>
          <a:p>
            <a:r>
              <a:rPr kumimoji="1" lang="ja-JP" altLang="en-US" sz="1200" dirty="0"/>
              <a:t>　２　講座は、原則無料ですが、フリーコースの場合は、費用がかかることがあります。</a:t>
            </a:r>
            <a:endParaRPr kumimoji="1" lang="en-US" altLang="ja-JP" sz="1200" dirty="0"/>
          </a:p>
          <a:p>
            <a:r>
              <a:rPr lang="ja-JP" altLang="en-US" sz="1200" dirty="0"/>
              <a:t>　３　木工体験コース・森林教育コースの</a:t>
            </a:r>
            <a:r>
              <a:rPr lang="ja-JP" altLang="ja-JP" sz="1200" dirty="0"/>
              <a:t>申し込みは</a:t>
            </a:r>
            <a:r>
              <a:rPr lang="ja-JP" altLang="en-US" sz="1200" dirty="0"/>
              <a:t>、</a:t>
            </a:r>
            <a:r>
              <a:rPr lang="ja-JP" altLang="ja-JP" sz="1200" dirty="0"/>
              <a:t>実施日の</a:t>
            </a:r>
            <a:r>
              <a:rPr lang="ja-JP" altLang="en-US" sz="1200" dirty="0"/>
              <a:t>１週間</a:t>
            </a:r>
            <a:r>
              <a:rPr lang="ja-JP" altLang="ja-JP" sz="1200" dirty="0"/>
              <a:t>前</a:t>
            </a:r>
            <a:r>
              <a:rPr lang="ja-JP" altLang="en-US" sz="1200" dirty="0"/>
              <a:t>まで、</a:t>
            </a:r>
            <a:r>
              <a:rPr kumimoji="1" lang="ja-JP" altLang="en-US" sz="1200" dirty="0"/>
              <a:t>フリーコースの</a:t>
            </a:r>
            <a:endParaRPr kumimoji="1" lang="en-US" altLang="ja-JP" sz="1200" dirty="0"/>
          </a:p>
          <a:p>
            <a:r>
              <a:rPr kumimoji="1" lang="ja-JP" altLang="en-US" sz="1200" dirty="0"/>
              <a:t>　　　申し込みは、実施日の１か月前まで</a:t>
            </a:r>
            <a:r>
              <a:rPr lang="ja-JP" altLang="ja-JP" sz="1200" dirty="0"/>
              <a:t>にお願い</a:t>
            </a:r>
            <a:r>
              <a:rPr lang="ja-JP" altLang="en-US" sz="1200" dirty="0"/>
              <a:t>します。</a:t>
            </a:r>
            <a:endParaRPr kumimoji="1" lang="en-US" altLang="ja-JP" sz="1200" dirty="0"/>
          </a:p>
          <a:p>
            <a:pPr lvl="0"/>
            <a:r>
              <a:rPr kumimoji="1" lang="ja-JP" altLang="en-US" sz="1200" dirty="0"/>
              <a:t>　４　事前に現地で、森づくり専門員との打ち合わせが必要となる場合があります。</a:t>
            </a:r>
            <a:endParaRPr kumimoji="1" lang="en-US" altLang="ja-JP" sz="1200" dirty="0"/>
          </a:p>
          <a:p>
            <a:pPr lvl="0"/>
            <a:r>
              <a:rPr kumimoji="1" lang="ja-JP" altLang="en-US" sz="1200" dirty="0"/>
              <a:t>　５　体験には、森づくりサポートバンクの会員登録が必要です。（無料）</a:t>
            </a:r>
            <a:endParaRPr kumimoji="1" lang="en-US" altLang="ja-JP" sz="1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27584" y="6091496"/>
            <a:ext cx="384721" cy="7534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pPr algn="dist"/>
            <a:r>
              <a:rPr kumimoji="1" lang="ja-JP" altLang="en-US" sz="1300" dirty="0"/>
              <a:t>木工体験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8058" y="5416058"/>
            <a:ext cx="6634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体験できる内容は、以下のコースです。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182357" y="3038382"/>
            <a:ext cx="4282313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accent2"/>
                </a:solidFill>
              </a:rPr>
              <a:t>◎森づくり出前講座を体験するには</a:t>
            </a:r>
            <a:endParaRPr kumimoji="1" lang="en-US" altLang="ja-JP" b="1" dirty="0">
              <a:solidFill>
                <a:schemeClr val="accent2"/>
              </a:solidFill>
            </a:endParaRPr>
          </a:p>
          <a:p>
            <a:endParaRPr kumimoji="1" lang="en-US" altLang="ja-JP" sz="1500" b="1" dirty="0">
              <a:solidFill>
                <a:srgbClr val="00B050"/>
              </a:solidFill>
            </a:endParaRPr>
          </a:p>
          <a:p>
            <a:r>
              <a:rPr kumimoji="1" lang="ja-JP" altLang="en-US" sz="1500" b="1" dirty="0">
                <a:solidFill>
                  <a:srgbClr val="00B050"/>
                </a:solidFill>
              </a:rPr>
              <a:t>対象団体▶▶▶</a:t>
            </a:r>
            <a:r>
              <a:rPr kumimoji="1" lang="ja-JP" altLang="en-US" sz="1500" b="1" dirty="0"/>
              <a:t>金沢市の学校・児童クラブ・</a:t>
            </a:r>
            <a:endParaRPr kumimoji="1" lang="en-US" altLang="ja-JP" sz="1500" b="1" dirty="0"/>
          </a:p>
          <a:p>
            <a:r>
              <a:rPr kumimoji="1" lang="ja-JP" altLang="en-US" sz="1500" b="1" dirty="0"/>
              <a:t>　　　　　　　市民団体等</a:t>
            </a:r>
            <a:endParaRPr kumimoji="1" lang="en-US" altLang="ja-JP" sz="1500" b="1" dirty="0"/>
          </a:p>
          <a:p>
            <a:endParaRPr kumimoji="1" lang="en-US" altLang="ja-JP" sz="1500" b="1" dirty="0">
              <a:solidFill>
                <a:srgbClr val="00B050"/>
              </a:solidFill>
            </a:endParaRPr>
          </a:p>
          <a:p>
            <a:r>
              <a:rPr kumimoji="1" lang="ja-JP" altLang="en-US" sz="1500" b="1" dirty="0">
                <a:solidFill>
                  <a:srgbClr val="00B050"/>
                </a:solidFill>
              </a:rPr>
              <a:t>申込み方法▶▶</a:t>
            </a:r>
            <a:r>
              <a:rPr kumimoji="1" lang="ja-JP" altLang="en-US" sz="1500" b="1" dirty="0"/>
              <a:t>Ｅメール又は電話</a:t>
            </a:r>
            <a:r>
              <a:rPr kumimoji="1" lang="ja-JP" altLang="en-US" sz="1500" dirty="0">
                <a:latin typeface="+mn-ea"/>
              </a:rPr>
              <a:t>　　　　　　　</a:t>
            </a:r>
            <a:endParaRPr kumimoji="1" lang="en-US" altLang="ja-JP" sz="1500" b="1" dirty="0">
              <a:solidFill>
                <a:srgbClr val="FF0000"/>
              </a:solidFill>
            </a:endParaRPr>
          </a:p>
          <a:p>
            <a:endParaRPr kumimoji="1" lang="ja-JP" altLang="en-US" sz="1400" b="1" dirty="0">
              <a:latin typeface="+mn-ea"/>
            </a:endParaRPr>
          </a:p>
          <a:p>
            <a:endParaRPr kumimoji="1" lang="ja-JP" altLang="en-US" sz="1400" b="1" dirty="0">
              <a:solidFill>
                <a:srgbClr val="00B050"/>
              </a:solidFill>
            </a:endParaRPr>
          </a:p>
          <a:p>
            <a:endParaRPr kumimoji="1" lang="ja-JP" altLang="en-US" sz="1400" dirty="0"/>
          </a:p>
          <a:p>
            <a:endParaRPr kumimoji="1" lang="en-US" altLang="ja-JP" sz="1400" b="1" dirty="0">
              <a:solidFill>
                <a:srgbClr val="00B050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307975" y="9233079"/>
            <a:ext cx="7074791" cy="1736476"/>
            <a:chOff x="69025" y="9374999"/>
            <a:chExt cx="7074791" cy="1557475"/>
          </a:xfrm>
        </p:grpSpPr>
        <p:pic>
          <p:nvPicPr>
            <p:cNvPr id="29" name="図 28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t="25948" b="26538"/>
            <a:stretch>
              <a:fillRect/>
            </a:stretch>
          </p:blipFill>
          <p:spPr>
            <a:xfrm>
              <a:off x="69025" y="9374999"/>
              <a:ext cx="7074791" cy="115704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/>
          </p:spPr>
        </p:pic>
        <p:sp>
          <p:nvSpPr>
            <p:cNvPr id="27" name="テキスト ボックス 26"/>
            <p:cNvSpPr txBox="1"/>
            <p:nvPr/>
          </p:nvSpPr>
          <p:spPr>
            <a:xfrm>
              <a:off x="123592" y="9386593"/>
              <a:ext cx="5724805" cy="154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100" b="1" dirty="0"/>
                <a:t>【</a:t>
              </a:r>
              <a:r>
                <a:rPr lang="ja-JP" altLang="ja-JP" sz="1100" b="1" dirty="0"/>
                <a:t>金沢森づくりサポートバンク</a:t>
              </a:r>
              <a:r>
                <a:rPr lang="ja-JP" altLang="en-US" sz="1100" b="1" dirty="0"/>
                <a:t>について</a:t>
              </a:r>
              <a:r>
                <a:rPr lang="en-US" altLang="ja-JP" sz="1100" b="1" dirty="0"/>
                <a:t>】</a:t>
              </a:r>
              <a:r>
                <a:rPr lang="ja-JP" altLang="en-US" sz="1100" b="1" dirty="0">
                  <a:solidFill>
                    <a:schemeClr val="accent2"/>
                  </a:solidFill>
                </a:rPr>
                <a:t>　　</a:t>
              </a:r>
              <a:endParaRPr lang="en-US" altLang="ja-JP" sz="1100" b="1" dirty="0">
                <a:solidFill>
                  <a:schemeClr val="accent2"/>
                </a:solidFill>
              </a:endParaRPr>
            </a:p>
            <a:p>
              <a:r>
                <a:rPr lang="ja-JP" altLang="en-US" sz="1100" b="1" dirty="0">
                  <a:solidFill>
                    <a:schemeClr val="accent2"/>
                  </a:solidFill>
                </a:rPr>
                <a:t>　</a:t>
              </a:r>
              <a:r>
                <a:rPr lang="ja-JP" altLang="ja-JP" sz="1100" dirty="0"/>
                <a:t>森づくりイベントの案内や会員の皆さんの活動の様子を掲載し、道具の貸し出し申請書や会員登録用紙のダウンロードなどもできるサイトとなっています。</a:t>
              </a:r>
              <a:r>
                <a:rPr lang="ja-JP" altLang="en-US" sz="1100" dirty="0"/>
                <a:t>サイト内の「森づくり通信」（年４回発行）から、</a:t>
              </a:r>
              <a:r>
                <a:rPr lang="ja-JP" altLang="ja-JP" sz="1100" dirty="0"/>
                <a:t>団体会員の活動紹介もさせて頂いております</a:t>
              </a:r>
              <a:r>
                <a:rPr lang="ja-JP" altLang="en-US" sz="1100" dirty="0"/>
                <a:t>。</a:t>
              </a:r>
              <a:endParaRPr lang="en-US" altLang="ja-JP" sz="1100" dirty="0"/>
            </a:p>
            <a:p>
              <a:r>
                <a:rPr lang="ja-JP" altLang="en-US" sz="1100" dirty="0"/>
                <a:t>　</a:t>
              </a:r>
              <a:r>
                <a:rPr lang="ja-JP" altLang="ja-JP" sz="1100" dirty="0"/>
                <a:t>ぜひ１度ご覧ください。</a:t>
              </a:r>
              <a:endParaRPr lang="en-US" altLang="ja-JP" sz="1100" dirty="0"/>
            </a:p>
            <a:p>
              <a:r>
                <a:rPr lang="ja-JP" altLang="en-US" sz="1100" b="1" dirty="0"/>
                <a:t>会員登録はこちらの</a:t>
              </a:r>
              <a:r>
                <a:rPr lang="en-US" altLang="ja-JP" sz="1100" b="1" dirty="0"/>
                <a:t>HP</a:t>
              </a:r>
              <a:r>
                <a:rPr lang="ja-JP" altLang="en-US" sz="1100" b="1" dirty="0"/>
                <a:t>をご覧ください↓</a:t>
              </a:r>
              <a:endParaRPr lang="en-US" altLang="ja-JP" sz="1100" b="1" dirty="0"/>
            </a:p>
            <a:p>
              <a:r>
                <a:rPr lang="ja-JP" altLang="en-US" sz="1100" dirty="0"/>
                <a:t>　</a:t>
              </a:r>
              <a:r>
                <a:rPr lang="ja-JP" altLang="en-US" sz="1100" b="1" dirty="0"/>
                <a:t>金沢森づくりサポートバンク　 </a:t>
              </a:r>
              <a:r>
                <a:rPr lang="en-US" altLang="ja-JP" sz="1100" b="1" dirty="0"/>
                <a:t>http://kanazawa-moridukuri.com/member/index.html</a:t>
              </a:r>
            </a:p>
            <a:p>
              <a:r>
                <a:rPr lang="ja-JP" altLang="en-US" sz="1100" dirty="0"/>
                <a:t>　　　　　　　　　　　　　　</a:t>
              </a:r>
              <a:endParaRPr lang="ja-JP" altLang="ja-JP" sz="1400" dirty="0">
                <a:solidFill>
                  <a:schemeClr val="accent2"/>
                </a:solidFill>
              </a:endParaRPr>
            </a:p>
            <a:p>
              <a:endParaRPr kumimoji="1" lang="ja-JP" altLang="en-US" dirty="0"/>
            </a:p>
          </p:txBody>
        </p:sp>
      </p:grpSp>
      <p:sp>
        <p:nvSpPr>
          <p:cNvPr id="13" name="AutoShape 6" descr="女の子3人がテーブルの上のペンを使い丸く切り抜かれた木に絵を描いている写真"/>
          <p:cNvSpPr>
            <a:spLocks noChangeAspect="1" noChangeArrowheads="1"/>
          </p:cNvSpPr>
          <p:nvPr/>
        </p:nvSpPr>
        <p:spPr bwMode="auto">
          <a:xfrm>
            <a:off x="155575" y="-144463"/>
            <a:ext cx="1564184" cy="156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" name="AutoShape 8" descr="女の子3人がテーブルの上のペンを使い丸く切り抜かれた木に絵を描いている写真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05" y="1874817"/>
            <a:ext cx="2400000" cy="18000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80" y="3457946"/>
            <a:ext cx="2406415" cy="1800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7347" y="9268314"/>
            <a:ext cx="114935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16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 descr="https://s-kantan.bizplat.asp.lgwan.jp/test-city-kanazawa-ishikawa-s/template/qrcode.action?urlKey=7172636f64655f75726c5f6b6579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4" name="AutoShape 9" descr="https://qr.quel.jp/tmp/62ad4e34a17d75432075822032a5af86c7dbe7ea.png"/>
          <p:cNvSpPr>
            <a:spLocks noChangeAspect="1" noChangeArrowheads="1"/>
          </p:cNvSpPr>
          <p:nvPr/>
        </p:nvSpPr>
        <p:spPr bwMode="auto">
          <a:xfrm>
            <a:off x="-1208796" y="1058695"/>
            <a:ext cx="1100511" cy="110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1" y="9799872"/>
            <a:ext cx="7559676" cy="9079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700" dirty="0">
                <a:solidFill>
                  <a:schemeClr val="bg1"/>
                </a:solidFill>
              </a:rPr>
              <a:t>   </a:t>
            </a:r>
            <a:r>
              <a:rPr kumimoji="1" lang="ja-JP" altLang="en-US" sz="1600" dirty="0">
                <a:solidFill>
                  <a:schemeClr val="bg1"/>
                </a:solidFill>
              </a:rPr>
              <a:t>お問い合わせは　金沢市森林再生課　担当：宮村・竹本　まで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600" dirty="0">
                <a:solidFill>
                  <a:schemeClr val="bg1"/>
                </a:solidFill>
              </a:rPr>
              <a:t> </a:t>
            </a:r>
            <a:r>
              <a:rPr kumimoji="1" lang="en-US" altLang="ja-JP" sz="1600" dirty="0">
                <a:solidFill>
                  <a:schemeClr val="bg1"/>
                </a:solidFill>
              </a:rPr>
              <a:t>  E-mail:nourin_mori@city.kanazawa.lg.jp</a:t>
            </a:r>
            <a:r>
              <a:rPr kumimoji="1" lang="ja-JP" altLang="en-US" sz="1600" dirty="0">
                <a:solidFill>
                  <a:schemeClr val="bg1"/>
                </a:solidFill>
              </a:rPr>
              <a:t>　</a:t>
            </a:r>
            <a:r>
              <a:rPr kumimoji="1" lang="en-US" altLang="ja-JP" sz="1600" dirty="0">
                <a:solidFill>
                  <a:schemeClr val="bg1"/>
                </a:solidFill>
              </a:rPr>
              <a:t> TEL:076-220-2217</a:t>
            </a:r>
            <a:r>
              <a:rPr kumimoji="1" lang="ja-JP" altLang="en-US" sz="1600" dirty="0">
                <a:solidFill>
                  <a:schemeClr val="bg1"/>
                </a:solidFill>
              </a:rPr>
              <a:t>　</a:t>
            </a:r>
            <a:r>
              <a:rPr kumimoji="1" lang="en-US" altLang="ja-JP" sz="1600" dirty="0">
                <a:solidFill>
                  <a:schemeClr val="bg1"/>
                </a:solidFill>
              </a:rPr>
              <a:t> FAX:076-222-7291 </a:t>
            </a:r>
            <a:r>
              <a:rPr kumimoji="1" lang="ja-JP" altLang="en-US" dirty="0"/>
              <a:t>　</a:t>
            </a:r>
            <a:endParaRPr kumimoji="1" lang="en-US" altLang="ja-JP" dirty="0"/>
          </a:p>
          <a:p>
            <a:endParaRPr kumimoji="1" lang="en-US" altLang="ja-JP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202438" y="399062"/>
            <a:ext cx="7034434" cy="4125432"/>
            <a:chOff x="240245" y="240064"/>
            <a:chExt cx="7197554" cy="4125432"/>
          </a:xfrm>
        </p:grpSpPr>
        <p:sp>
          <p:nvSpPr>
            <p:cNvPr id="20" name="正方形/長方形 19"/>
            <p:cNvSpPr/>
            <p:nvPr/>
          </p:nvSpPr>
          <p:spPr>
            <a:xfrm>
              <a:off x="309364" y="598994"/>
              <a:ext cx="3463954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en-US" altLang="ja-JP" sz="14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A</a:t>
              </a:r>
              <a:r>
                <a:rPr kumimoji="1" lang="ja-JP" altLang="en-US" sz="14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コース　マルチスタンド（写真左）</a:t>
              </a:r>
              <a:endParaRPr kumimoji="1" lang="en-US" altLang="ja-JP" sz="1400" b="1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  <a:p>
              <a:r>
                <a:rPr kumimoji="1" lang="en-US" altLang="ja-JP" sz="14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B</a:t>
              </a:r>
              <a:r>
                <a:rPr kumimoji="1" lang="ja-JP" altLang="en-US" sz="14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コース　ミニプランター（写真中央）</a:t>
              </a:r>
              <a:endParaRPr kumimoji="1" lang="en-US" altLang="ja-JP" sz="1400" b="1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  <a:p>
              <a:r>
                <a:rPr kumimoji="1" lang="en-US" altLang="ja-JP" sz="1200" dirty="0"/>
                <a:t>【</a:t>
              </a:r>
              <a:r>
                <a:rPr kumimoji="1" lang="ja-JP" altLang="en-US" sz="1200" dirty="0"/>
                <a:t>必要な作業</a:t>
              </a:r>
              <a:r>
                <a:rPr kumimoji="1" lang="en-US" altLang="ja-JP" sz="1200" dirty="0"/>
                <a:t>】</a:t>
              </a:r>
            </a:p>
            <a:p>
              <a:r>
                <a:rPr lang="ja-JP" altLang="en-US" sz="1200" dirty="0"/>
                <a:t>　</a:t>
              </a:r>
              <a:r>
                <a:rPr lang="ja-JP" altLang="ja-JP" sz="1200" dirty="0"/>
                <a:t>寸法を図る（クギ打ち箇所を決める</a:t>
              </a:r>
              <a:r>
                <a:rPr lang="ja-JP" altLang="en-US" sz="1200" dirty="0"/>
                <a:t>）　　　</a:t>
              </a:r>
              <a:r>
                <a:rPr kumimoji="1" lang="ja-JP" altLang="en-US" sz="1200" dirty="0"/>
                <a:t>　　　　　　　　　</a:t>
              </a:r>
              <a:endParaRPr kumimoji="1" lang="en-US" altLang="ja-JP" sz="1200" dirty="0"/>
            </a:p>
            <a:p>
              <a:r>
                <a:rPr lang="ja-JP" altLang="en-US" sz="1200" dirty="0"/>
                <a:t>　クギ打ち、やすりがけ</a:t>
              </a:r>
              <a:endParaRPr lang="en-US" altLang="ja-JP" sz="1200" dirty="0"/>
            </a:p>
            <a:p>
              <a:r>
                <a:rPr lang="ja-JP" altLang="en-US" sz="1200" dirty="0"/>
                <a:t>　装飾（シール貼りやお絵描き）</a:t>
              </a:r>
              <a:endParaRPr lang="en-US" altLang="ja-JP" sz="1200" dirty="0"/>
            </a:p>
            <a:p>
              <a:endParaRPr lang="en-US" altLang="ja-JP" sz="1200" dirty="0"/>
            </a:p>
            <a:p>
              <a:r>
                <a:rPr lang="ja-JP" altLang="en-US" sz="1200" dirty="0"/>
                <a:t>　</a:t>
              </a:r>
              <a:r>
                <a:rPr lang="en-US" altLang="ja-JP" sz="1200" dirty="0"/>
                <a:t>※</a:t>
              </a:r>
              <a:r>
                <a:rPr lang="ja-JP" altLang="en-US" sz="1200" dirty="0"/>
                <a:t>事前にクギ打ち箇所に印を穴を開けておき、</a:t>
              </a:r>
              <a:endParaRPr lang="en-US" altLang="ja-JP" sz="1200" dirty="0"/>
            </a:p>
            <a:p>
              <a:r>
                <a:rPr lang="ja-JP" altLang="en-US" sz="1200" dirty="0"/>
                <a:t>　　クギ打ちから始めることも可能です。</a:t>
              </a:r>
              <a:endParaRPr lang="en-US" altLang="ja-JP" sz="1200" dirty="0"/>
            </a:p>
            <a:p>
              <a:endParaRPr kumimoji="1" lang="en-US" altLang="ja-JP" sz="1400" dirty="0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3773319" y="386147"/>
              <a:ext cx="3664480" cy="2185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en-US" altLang="ja-JP" sz="14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C</a:t>
              </a:r>
              <a:r>
                <a:rPr kumimoji="1" lang="ja-JP" altLang="en-US" sz="14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コース</a:t>
              </a:r>
              <a:endParaRPr kumimoji="1" lang="en-US" altLang="ja-JP" sz="1400" b="1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  <a:p>
              <a:r>
                <a:rPr kumimoji="1" lang="ja-JP" altLang="en-US" sz="14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ネームプレート（コースター）（写真右）</a:t>
              </a:r>
              <a:endParaRPr kumimoji="1" lang="en-US" altLang="ja-JP" sz="1400" b="1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  <a:p>
              <a:r>
                <a:rPr kumimoji="1" lang="en-US" altLang="ja-JP" sz="1200" dirty="0"/>
                <a:t>【</a:t>
              </a:r>
              <a:r>
                <a:rPr kumimoji="1" lang="ja-JP" altLang="en-US" sz="1200" dirty="0"/>
                <a:t>必要な作業</a:t>
              </a:r>
              <a:r>
                <a:rPr kumimoji="1" lang="en-US" altLang="ja-JP" sz="1200" dirty="0"/>
                <a:t>】</a:t>
              </a:r>
            </a:p>
            <a:p>
              <a:r>
                <a:rPr lang="ja-JP" altLang="en-US" sz="1200" dirty="0"/>
                <a:t>　</a:t>
              </a:r>
              <a:r>
                <a:rPr lang="ja-JP" altLang="ja-JP" sz="1200" dirty="0"/>
                <a:t>のこぎりで切る（輪切りにする）</a:t>
              </a:r>
            </a:p>
            <a:p>
              <a:r>
                <a:rPr lang="ja-JP" altLang="en-US" sz="1200" dirty="0"/>
                <a:t>　</a:t>
              </a:r>
              <a:r>
                <a:rPr lang="ja-JP" altLang="ja-JP" sz="1200" dirty="0"/>
                <a:t>やすりがけ</a:t>
              </a:r>
              <a:endParaRPr lang="en-US" altLang="ja-JP" sz="1200" dirty="0"/>
            </a:p>
            <a:p>
              <a:r>
                <a:rPr lang="ja-JP" altLang="en-US" sz="1200" dirty="0"/>
                <a:t>　装飾（シール貼りやお絵描き）</a:t>
              </a:r>
              <a:endParaRPr lang="en-US" altLang="ja-JP" sz="1200" dirty="0"/>
            </a:p>
            <a:p>
              <a:endParaRPr kumimoji="1" lang="en-US" altLang="ja-JP" sz="1200" dirty="0"/>
            </a:p>
            <a:p>
              <a:r>
                <a:rPr kumimoji="1" lang="ja-JP" altLang="en-US" sz="1200" dirty="0"/>
                <a:t>　</a:t>
              </a:r>
              <a:r>
                <a:rPr kumimoji="1" lang="en-US" altLang="ja-JP" sz="1200" dirty="0"/>
                <a:t>※</a:t>
              </a:r>
              <a:r>
                <a:rPr lang="ja-JP" altLang="ja-JP" sz="1200" dirty="0"/>
                <a:t>すでに切り終えたものを準備し、やすりがけ</a:t>
              </a:r>
              <a:endParaRPr lang="en-US" altLang="ja-JP" sz="1200" dirty="0"/>
            </a:p>
            <a:p>
              <a:r>
                <a:rPr lang="ja-JP" altLang="en-US" sz="1200" dirty="0"/>
                <a:t>　　</a:t>
              </a:r>
              <a:r>
                <a:rPr lang="ja-JP" altLang="ja-JP" sz="1200" dirty="0"/>
                <a:t>や</a:t>
              </a:r>
              <a:r>
                <a:rPr lang="ja-JP" altLang="en-US" sz="1200" dirty="0"/>
                <a:t>装飾</a:t>
              </a:r>
              <a:r>
                <a:rPr lang="ja-JP" altLang="ja-JP" sz="1200" dirty="0"/>
                <a:t>のみでも可能です。</a:t>
              </a:r>
              <a:endParaRPr lang="en-US" altLang="ja-JP" sz="1200" dirty="0"/>
            </a:p>
            <a:p>
              <a:r>
                <a:rPr lang="ja-JP" altLang="en-US" sz="1200" dirty="0"/>
                <a:t>　</a:t>
              </a:r>
              <a:r>
                <a:rPr lang="en-US" altLang="ja-JP" sz="1200" dirty="0"/>
                <a:t>※</a:t>
              </a:r>
              <a:r>
                <a:rPr lang="ja-JP" altLang="en-US" sz="1200" dirty="0"/>
                <a:t>ネームプレートは、穴を開けずにコースター</a:t>
              </a:r>
              <a:endParaRPr lang="en-US" altLang="ja-JP" sz="1200" dirty="0"/>
            </a:p>
            <a:p>
              <a:r>
                <a:rPr lang="ja-JP" altLang="en-US" sz="1200" dirty="0"/>
                <a:t>　　にすることもできます。</a:t>
              </a:r>
              <a:endParaRPr lang="ja-JP" altLang="ja-JP" sz="1200" dirty="0"/>
            </a:p>
          </p:txBody>
        </p:sp>
        <p:pic>
          <p:nvPicPr>
            <p:cNvPr id="29" name="図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7655" y="2605581"/>
              <a:ext cx="2077610" cy="15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/>
            <a:srcRect l="16051" t="10353" r="3528" b="7529"/>
            <a:stretch>
              <a:fillRect/>
            </a:stretch>
          </p:blipFill>
          <p:spPr>
            <a:xfrm>
              <a:off x="2823083" y="2621552"/>
              <a:ext cx="2023159" cy="154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4"/>
            <a:srcRect l="11111" t="8942" r="5115" b="5882"/>
            <a:stretch>
              <a:fillRect/>
            </a:stretch>
          </p:blipFill>
          <p:spPr>
            <a:xfrm>
              <a:off x="509313" y="2613305"/>
              <a:ext cx="2031583" cy="154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角丸四角形 2"/>
            <p:cNvSpPr/>
            <p:nvPr/>
          </p:nvSpPr>
          <p:spPr>
            <a:xfrm>
              <a:off x="240245" y="240064"/>
              <a:ext cx="7135432" cy="4125432"/>
            </a:xfrm>
            <a:prstGeom prst="round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328139" y="5588116"/>
            <a:ext cx="3344059" cy="2763048"/>
            <a:chOff x="146269" y="4652710"/>
            <a:chExt cx="3344059" cy="2763048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254690" y="4669122"/>
              <a:ext cx="323563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1400" b="1" dirty="0">
                  <a:solidFill>
                    <a:schemeClr val="accent4"/>
                  </a:solidFill>
                </a:rPr>
                <a:t>森林教育コース</a:t>
              </a:r>
              <a:endParaRPr kumimoji="1" lang="en-US" altLang="ja-JP" sz="1400" b="1" dirty="0">
                <a:solidFill>
                  <a:schemeClr val="accent4"/>
                </a:solidFill>
              </a:endParaRPr>
            </a:p>
            <a:p>
              <a:r>
                <a:rPr kumimoji="1" lang="ja-JP" altLang="en-US" sz="1200" dirty="0"/>
                <a:t>スクリーンやタブレットを使用して、森林についての講義を行います。</a:t>
              </a:r>
              <a:endParaRPr kumimoji="1" lang="en-US" altLang="ja-JP" sz="1200" dirty="0"/>
            </a:p>
          </p:txBody>
        </p:sp>
        <p:pic>
          <p:nvPicPr>
            <p:cNvPr id="248" name="図 2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15" y="5464431"/>
              <a:ext cx="2453763" cy="1840323"/>
            </a:xfrm>
            <a:prstGeom prst="rect">
              <a:avLst/>
            </a:prstGeom>
          </p:spPr>
        </p:pic>
        <p:sp>
          <p:nvSpPr>
            <p:cNvPr id="4" name="角丸四角形 3"/>
            <p:cNvSpPr/>
            <p:nvPr/>
          </p:nvSpPr>
          <p:spPr>
            <a:xfrm>
              <a:off x="146269" y="4652710"/>
              <a:ext cx="3333205" cy="2763048"/>
            </a:xfrm>
            <a:prstGeom prst="roundRect">
              <a:avLst/>
            </a:prstGeom>
            <a:noFill/>
            <a:ln w="1905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4"/>
                </a:solidFill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3965356" y="5588116"/>
            <a:ext cx="3594319" cy="2763048"/>
            <a:chOff x="4138872" y="4602636"/>
            <a:chExt cx="3594319" cy="2763048"/>
          </a:xfrm>
        </p:grpSpPr>
        <p:sp>
          <p:nvSpPr>
            <p:cNvPr id="249" name="テキスト ボックス 248"/>
            <p:cNvSpPr txBox="1"/>
            <p:nvPr/>
          </p:nvSpPr>
          <p:spPr>
            <a:xfrm>
              <a:off x="4288766" y="4605324"/>
              <a:ext cx="3444425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1400" b="1" dirty="0">
                  <a:solidFill>
                    <a:schemeClr val="accent6"/>
                  </a:solidFill>
                </a:rPr>
                <a:t>フリーコース</a:t>
              </a:r>
              <a:endParaRPr kumimoji="1" lang="en-US" altLang="ja-JP" sz="1400" b="1" dirty="0">
                <a:solidFill>
                  <a:schemeClr val="accent6"/>
                </a:solidFill>
              </a:endParaRPr>
            </a:p>
            <a:p>
              <a:r>
                <a:rPr kumimoji="1" lang="ja-JP" altLang="en-US" sz="1200" dirty="0"/>
                <a:t>・オルゴールや写真立てづくり</a:t>
              </a:r>
              <a:endParaRPr kumimoji="1" lang="en-US" altLang="ja-JP" sz="1200" dirty="0"/>
            </a:p>
            <a:p>
              <a:r>
                <a:rPr kumimoji="1" lang="ja-JP" altLang="en-US" sz="1200" dirty="0"/>
                <a:t>・</a:t>
              </a:r>
              <a:r>
                <a:rPr lang="ja-JP" altLang="ja-JP" sz="1200" dirty="0"/>
                <a:t>自然観察や林業体験</a:t>
              </a:r>
              <a:endParaRPr lang="en-US" altLang="ja-JP" sz="1200" dirty="0"/>
            </a:p>
            <a:p>
              <a:r>
                <a:rPr lang="ja-JP" altLang="en-US" sz="1200" dirty="0"/>
                <a:t>　など、事前にご相談ください。</a:t>
              </a:r>
              <a:endParaRPr lang="en-US" altLang="ja-JP" sz="120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1512" y="5571687"/>
              <a:ext cx="2163061" cy="1693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角丸四角形 29"/>
            <p:cNvSpPr/>
            <p:nvPr/>
          </p:nvSpPr>
          <p:spPr>
            <a:xfrm>
              <a:off x="4138872" y="4602636"/>
              <a:ext cx="3225269" cy="2763048"/>
            </a:xfrm>
            <a:prstGeom prst="roundRect">
              <a:avLst/>
            </a:prstGeom>
            <a:noFill/>
            <a:ln w="19050">
              <a:solidFill>
                <a:schemeClr val="accent6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 rot="21034404">
            <a:off x="238399" y="364976"/>
            <a:ext cx="114728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木工体験</a:t>
            </a:r>
          </a:p>
        </p:txBody>
      </p:sp>
      <p:sp>
        <p:nvSpPr>
          <p:cNvPr id="11" name="AutoShape 4" descr="data:image/png;base64,iVBORw0KGgoAAAANSUhEUgAAAIAAAACACAYAAADDPmHLAAAAAXNSR0IArs4c6QAAC3tJREFUeF7tnet22zAMg9v3f+juZF1SR6WAD7KS9cL92mldWaJAEKBi5/Xl5eXt5eS/t7f3IV5fX28jXX92HPr6++r6dArV+NUY6T3JuOk61bwuvxvv6ca/jne8Lo3fbYwGwH3ofi0AyMKrbD4iuELkcdzx99XvFHMc77+DdR7FRGSdbi1jRru4rO7fhbP/8vfqAA2AzxW0AXCAbzPAfXIpllQ1/akMQCZSCZUzJaASNilFq7IwisFZObv+nIxV0bgSvfSeK2OQWFXJWJaABsBH1q4AfQSzy94RdN8WAM7uqOyqgpDW0ur+xGKpTX6GUB3n7UCXspOK7VYGaADUlpL6eloGGwBD00k1QZoBPqLzcA1ARU4lyNKu1moWKLBQUeeuI5SesqW7/kuIwAZADS9aApyLIsAiAv4yzvW6hzeCEno+Tuzyf0XfRDkTUaiCOv5OZZkSi47dSJmiDEAZrgEwiRTJIJepZw+gVhhjtZN7YwCKHJVVqX1xFksFkmqA8bqfes/V/WsADKXmu4KuAXDYyDONnV8HgLe0eAiopbXLtUhTa1M1UmZCbrYMogGc21EC1Yk5Ijw3btnLawPgPuQNANNlo+KrygJyIkftlJpHmmU7rOqZsjMylzpCd7Xeseon21sxAMkCp/gbAB/NFuc8GgAH1mkG8B8gOcNYiAEczcy6Zyn9ODFDGipujFQYEhdwpsSoGKVlTYlRF5dbJ3CHCCS1XTWQnCKnLVgFXFLWLn//awGwo19Nx1CtVGUlqe44AoF0AqvrFXO4mj6uj16fMqhaJ024mw2km1cFhvj1y9+RTG4AcFvaAAAfDGkG+IBJyTBXDeBOuNL6SrKdiiknaIiNIuKrElVn6Hv3+mbi+8iuiqHL+TQA6odiKmFLf7aaLKvuazsAVMalapoKLMIY7qzB6ZgxwKnoWo2LisHReVyvS+flBJ8U3RUDrC7UtTDHcamqp/64AVDXewQAWq9SlNLOXjXuzg2lOoLQN9UFKjN3rK3SLOn+yNNASveV8FAbSui+okZXI1Oh58abia4GwORpYuck0tbujixRXcoGwMsL/lRwunmrJWW1S6josFLJ7vq0JCn9QxmDlqnVxCg1F30/QAPg/hU4ylHsbAWniUR1x60MKxegVLpDq6Jeqi0U6KgzmNXxIyvQddJ5q3uqsrNTwziH1QA48SFS57sbAJMPeCi3kLqGZgAtYTEDVBrAqfmZRdtRFtK+wTEM7v5k3qp+p3aXugzVIFstGZSl8PsByCTdBhBd0ADQYtMBPtUp8smgZ1obmi2kjKggOQtF2uC7bR1lFhUj4jxKR6FeFNkAuA9ZxWD0ZwTgpPTOxlkGgDoOJpM+2innWclhEL0n7fCR66gNpOyjWt20NhNWcGxWCetPDqUBUL/jmOiVGVgbAIfIVNlVodsJyE/I/fdiavd3zQD6LbDlaWCsJA9vCR83KlX19PrVrtmZOqtKHNVLZAxK7VTsSmG7+mjY8eYUMOl5AmkFV/MgSt7ZqTNahPQS1LyfCgB6GEQFkApcKgIJAHDHC7LUrNSsACZlG3W9KqWXuRHQVCyFj4MbAB8QcLqDKHjnmEYF3wCYfCNJM8A7VE4zQEVxqT92uoCUgN2uIW2QjBZOiTuqExxjpNqIsgcR5GUrWJ20EVs1Q2QDoIbMlwPAWH8c4nY0PoiToHXQZRzRMyQJLuM82nGcEYZEi+DDIKWOGwA6s1ccBNo88y1taAx6GNQA0F8i4ViSsGo6hmNEBAD6bGAqpqoFU/0wAxsVZO64VoH5f2zUzn5HtemoE+iaFg0ArfnP1OovAQBnaYjPdLWOtEidr9+ZoW7Ns9+rc4ijMCTCls7hTPwlOOk7gs5MYFaLzgSSKn2i+OkmKPBR4D4LwK5c3oR7CgBqe4gzoLWa0ivZIAccolNouaRWcpy3SzayBw4At8RoANznfwNgwodpYJoB1r978KkMQPsAj1aqhL4rkelqL+nt01JEfTqhdHpPWv7UOpXGwZ3ABkAdRqL0U81wvNPDAaA+EURRGjcfig9nKMGkMo+KHaq+FdB3jqGykrojGhfJAA0ALQJd9pJNcDV9HKMB8C8iO+3OzuxNreSXBoB6ODSl1yobzoxBnETaxNlxPQVABTrlplKgnFnLLbYNgDyMPwoAVAOQMDlLRml4vBfpQcyUs9usy99V81bC1umCVWdAhSFxBpR55YMhJHgu8C5YCbDofNSGOi8/3mMF1N8SAK7+7AwM7ZGTDaebTbLmAo5UeFZMoZhuR0I4ELt13CUtfTi0AVB/CVQDAH4RxLHWNgPc5zBhOlcqR2ahY2INQOyLa2AQkUNrrrKcagzX3VSBdGVy1tBxtE9i6wCgLLMsa9QFkEk2AOrM/hYAcJOcWbNIcIgHNFOLWAGSZKijxtRyKg1AGM9lNh1faTTJlvRTwQ0AvVUEfMcRHBBVvNWGpoCR3xpGLFEzwHvIvy0AVlvBtNO0G0SEiUgjZpbPYwlwfQZSOqmwVe6IeH9aTu76AA2A+7D9OgCkHwqlwiYVacpBUHdBTg/dWGnDi8yblgcyFmWuuywXL9SSXxlTDdIA0IdHRz1AAOmEIXUlyza9GeDcaSDJ2m/HAIS+HZWmVoWKRcpAK4LI0eaZjUxsHRXYFXsQUXpkqbgVfL1pA2AOMeLxqVNJQRcDgL4mLlXHKgPVJJXtcnYqDTyhb8ckdIPGcchcV+6drgm/Jq4BUG/HtweAEoEq4xyClY6gJ1epsk03gzRe3JhpKVy93rFfqo2u4+FvDh2D1QB4D/nqhlKLrUDqwEn0WgMg+FAocTZHhb3z+oczAEXTKtU4QUODlY4zrssx13V8YoVnc1FsSdX/OA/XMFLXSyagnwkkgU/p0I1JNytxHHTMXwMAehikMqPaAIL0lHWqBskZ0O2sr8q+0npfZSq1zKvMLL82LvWUdKFpj1wFpgHgeFQL1QYAeAs5ya4fxQBEUFSixCnVMVtd0NIyQvsL44ampcitfSdgaHklZylVCZWdQBoYWksbAPnrZh8OANoJHCeyIsgISlM76A4/iA0kTHOZV3od6TTScR1brtpX3AhqAPxQAFRvCUtVeop06i7UWYDXvvdXOKaYZVCqayon5NiSrPMMA8g+SQOgBsqqrmkA/IsAzXJSu2j3LukIXq4lc/zxDLD6ZBBt+lSWSSnbM5udds1IE2mFvkdKd25KuSNa6ogFruax/GRQA+A9AurMgGqpLwEA5zdTD7+DjskYVYaeadRc/5aUB2fhHp29anwXl1vppX2ABoDOdrrZ1XWr9N0AGIRcqgFoAIlQ/ZEASBflxM44HhFhVK3P6HjMLicyyRrovGm2pwxAOqp0nfjRMAIGEjznClYbNg2AuShV+k6+Lp5s+pkMpUKFCjInZMe5EgV/HJN07Nz16p5EgB7X4HoUpMQ1ACY64gzoiGZQ4HclhnYpGwDFCd5KY0dtqAoyZZj0xPIhAHCiYVyoO5xQdEnV+qo4ose2qmSQex91hwNWCpQ03iNIqdbCj4alE2oA6NfOOq2QxnsrAEgGOQFCaIqKQCWOqFBddSiU6Ui9pU6lyt50/tV8Sm2hPhauBmkAvEeHbIwDOik35D4uGZ4KAGpp3KSPtofSJmGwlfpNtUvKWI/aXBJb+bHwMwzQAMg1ANmw2TWpiL9phkeVgAZAA+AvBlz9G4GitIUbK23ekM4e1TpVeaqSgPYGRlXvMpyUkf+uAUhtbgDckzwB6YoYlSWA1CJqj1zWpoJJzY0Ga8wust7jNbTpQ7JS6azZvMg6KXM9tRFEGCDdDOoMqnF3bFDa8CLro3RPjoWPZbgEBX1L2DjxZoD3iPwYABBknrUgKXUpgZi6jFQgVmWCZhyZWzofylbxuNWDISkYHGUlinZHs0WNkZYMx3RKT8SboV7qDL5t5Uj3dJ1/AFS94WEwCKm1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AutoShape 2" descr="data:image/png;base64,iVBORw0KGgoAAAANSUhEUgAAAIAAAACACAYAAADDPmHLAAAAAXNSR0IArs4c6QAAC3tJREFUeF7tnet22zAMg9v3f+juZF1SR6WAD7KS9cL92mldWaJAEKBi5/Xl5eXt5eS/t7f3IV5fX28jXX92HPr6++r6dArV+NUY6T3JuOk61bwuvxvv6ca/jne8Lo3fbYwGwH3ofi0AyMKrbD4iuELkcdzx99XvFHMc77+DdR7FRGSdbi1jRru4rO7fhbP/8vfqAA2AzxW0AXCAbzPAfXIpllQ1/akMQCZSCZUzJaASNilFq7IwisFZObv+nIxV0bgSvfSeK2OQWFXJWJaABsBH1q4AfQSzy94RdN8WAM7uqOyqgpDW0ur+xGKpTX6GUB3n7UCXspOK7VYGaADUlpL6eloGGwBD00k1QZoBPqLzcA1ARU4lyNKu1moWKLBQUeeuI5SesqW7/kuIwAZADS9aApyLIsAiAv4yzvW6hzeCEno+Tuzyf0XfRDkTUaiCOv5OZZkSi47dSJmiDEAZrgEwiRTJIJepZw+gVhhjtZN7YwCKHJVVqX1xFksFkmqA8bqfes/V/WsADKXmu4KuAXDYyDONnV8HgLe0eAiopbXLtUhTa1M1UmZCbrYMogGc21EC1Yk5Ijw3btnLawPgPuQNANNlo+KrygJyIkftlJpHmmU7rOqZsjMylzpCd7Xeseon21sxAMkCp/gbAB/NFuc8GgAH1mkG8B8gOcNYiAEczcy6Zyn9ODFDGipujFQYEhdwpsSoGKVlTYlRF5dbJ3CHCCS1XTWQnCKnLVgFXFLWLn//awGwo19Nx1CtVGUlqe44AoF0AqvrFXO4mj6uj16fMqhaJ024mw2km1cFhvj1y9+RTG4AcFvaAAAfDGkG+IBJyTBXDeBOuNL6SrKdiiknaIiNIuKrElVn6Hv3+mbi+8iuiqHL+TQA6odiKmFLf7aaLKvuazsAVMalapoKLMIY7qzB6ZgxwKnoWo2LisHReVyvS+flBJ8U3RUDrC7UtTDHcamqp/64AVDXewQAWq9SlNLOXjXuzg2lOoLQN9UFKjN3rK3SLOn+yNNASveV8FAbSui+okZXI1Oh58abia4GwORpYuck0tbujixRXcoGwMsL/lRwunmrJWW1S6josFLJ7vq0JCn9QxmDlqnVxCg1F30/QAPg/hU4ylHsbAWniUR1x60MKxegVLpDq6Jeqi0U6KgzmNXxIyvQddJ5q3uqsrNTwziH1QA48SFS57sbAJMPeCi3kLqGZgAtYTEDVBrAqfmZRdtRFtK+wTEM7v5k3qp+p3aXugzVIFstGZSl8PsByCTdBhBd0ADQYtMBPtUp8smgZ1obmi2kjKggOQtF2uC7bR1lFhUj4jxKR6FeFNkAuA9ZxWD0ZwTgpPTOxlkGgDoOJpM+2innWclhEL0n7fCR66gNpOyjWt20NhNWcGxWCetPDqUBUL/jmOiVGVgbAIfIVNlVodsJyE/I/fdiavd3zQD6LbDlaWCsJA9vCR83KlX19PrVrtmZOqtKHNVLZAxK7VTsSmG7+mjY8eYUMOl5AmkFV/MgSt7ZqTNahPQS1LyfCgB6GEQFkApcKgIJAHDHC7LUrNSsACZlG3W9KqWXuRHQVCyFj4MbAB8QcLqDKHjnmEYF3wCYfCNJM8A7VE4zQEVxqT92uoCUgN2uIW2QjBZOiTuqExxjpNqIsgcR5GUrWJ20EVs1Q2QDoIbMlwPAWH8c4nY0PoiToHXQZRzRMyQJLuM82nGcEYZEi+DDIKWOGwA6s1ccBNo88y1taAx6GNQA0F8i4ViSsGo6hmNEBAD6bGAqpqoFU/0wAxsVZO64VoH5f2zUzn5HtemoE+iaFg0ArfnP1OovAQBnaYjPdLWOtEidr9+ZoW7Ns9+rc4ijMCTCls7hTPwlOOk7gs5MYFaLzgSSKn2i+OkmKPBR4D4LwK5c3oR7CgBqe4gzoLWa0ivZIAccolNouaRWcpy3SzayBw4At8RoANznfwNgwodpYJoB1r978KkMQPsAj1aqhL4rkelqL+nt01JEfTqhdHpPWv7UOpXGwZ3ABkAdRqL0U81wvNPDAaA+EURRGjcfig9nKMGkMo+KHaq+FdB3jqGykrojGhfJAA0ALQJd9pJNcDV9HKMB8C8iO+3OzuxNreSXBoB6ODSl1yobzoxBnETaxNlxPQVABTrlplKgnFnLLbYNgDyMPwoAVAOQMDlLRml4vBfpQcyUs9usy99V81bC1umCVWdAhSFxBpR55YMhJHgu8C5YCbDofNSGOi8/3mMF1N8SAK7+7AwM7ZGTDaebTbLmAo5UeFZMoZhuR0I4ELt13CUtfTi0AVB/CVQDAH4RxLHWNgPc5zBhOlcqR2ahY2INQOyLa2AQkUNrrrKcagzX3VSBdGVy1tBxtE9i6wCgLLMsa9QFkEk2AOrM/hYAcJOcWbNIcIgHNFOLWAGSZKijxtRyKg1AGM9lNh1faTTJlvRTwQ0AvVUEfMcRHBBVvNWGpoCR3xpGLFEzwHvIvy0AVlvBtNO0G0SEiUgjZpbPYwlwfQZSOqmwVe6IeH9aTu76AA2A+7D9OgCkHwqlwiYVacpBUHdBTg/dWGnDi8yblgcyFmWuuywXL9SSXxlTDdIA0IdHRz1AAOmEIXUlyza9GeDcaSDJ2m/HAIS+HZWmVoWKRcpAK4LI0eaZjUxsHRXYFXsQUXpkqbgVfL1pA2AOMeLxqVNJQRcDgL4mLlXHKgPVJJXtcnYqDTyhb8ckdIPGcchcV+6drgm/Jq4BUG/HtweAEoEq4xyClY6gJ1epsk03gzRe3JhpKVy93rFfqo2u4+FvDh2D1QB4D/nqhlKLrUDqwEn0WgMg+FAocTZHhb3z+oczAEXTKtU4QUODlY4zrssx13V8YoVnc1FsSdX/OA/XMFLXSyagnwkkgU/p0I1JNytxHHTMXwMAehikMqPaAIL0lHWqBskZ0O2sr8q+0npfZSq1zKvMLL82LvWUdKFpj1wFpgHgeFQL1QYAeAs5ya4fxQBEUFSixCnVMVtd0NIyQvsL44ampcitfSdgaHklZylVCZWdQBoYWksbAPnrZh8OANoJHCeyIsgISlM76A4/iA0kTHOZV3od6TTScR1brtpX3AhqAPxQAFRvCUtVeop06i7UWYDXvvdXOKaYZVCqayon5NiSrPMMA8g+SQOgBsqqrmkA/IsAzXJSu2j3LukIXq4lc/zxDLD6ZBBt+lSWSSnbM5udds1IE2mFvkdKd25KuSNa6ogFruax/GRQA+A9AurMgGqpLwEA5zdTD7+DjskYVYaeadRc/5aUB2fhHp29anwXl1vppX2ABoDOdrrZ1XWr9N0AGIRcqgFoAIlQ/ZEASBflxM44HhFhVK3P6HjMLicyyRrovGm2pwxAOqp0nfjRMAIGEjznClYbNg2AuShV+k6+Lp5s+pkMpUKFCjInZMe5EgV/HJN07Nz16p5EgB7X4HoUpMQ1ACY64gzoiGZQ4HclhnYpGwDFCd5KY0dtqAoyZZj0xPIhAHCiYVyoO5xQdEnV+qo4ose2qmSQex91hwNWCpQ03iNIqdbCj4alE2oA6NfOOq2QxnsrAEgGOQFCaIqKQCWOqFBddSiU6Ui9pU6lyt50/tV8Sm2hPhauBmkAvEeHbIwDOik35D4uGZ4KAGpp3KSPtofSJmGwlfpNtUvKWI/aXBJb+bHwMwzQAMg1ANmw2TWpiL9phkeVgAZAA+AvBlz9G4GitIUbK23ekM4e1TpVeaqSgPYGRlXvMpyUkf+uAUhtbgDckzwB6YoYlSWA1CJqj1zWpoJJzY0Ga8wust7jNbTpQ7JS6azZvMg6KXM9tRFEGCDdDOoMqnF3bFDa8CLro3RPjoWPZbgEBX1L2DjxZoD3iPwYABBknrUgKXUpgZi6jFQgVmWCZhyZWzofylbxuNWDISkYHGUlinZHs0WNkZYMx3RKT8SboV7qDL5t5Uj3dJ1/AFS94WEwCKm1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AutoShape 4" descr="data:image/png;base64,iVBORw0KGgoAAAANSUhEUgAAAIAAAACACAYAAADDPmHLAAAAAXNSR0IArs4c6QAAC3tJREFUeF7tnet22zAMg9v3f+juZF1SR6WAD7KS9cL92mldWaJAEKBi5/Xl5eXt5eS/t7f3IV5fX28jXX92HPr6++r6dArV+NUY6T3JuOk61bwuvxvv6ca/jne8Lo3fbYwGwH3ofi0AyMKrbD4iuELkcdzx99XvFHMc77+DdR7FRGSdbi1jRru4rO7fhbP/8vfqAA2AzxW0AXCAbzPAfXIpllQ1/akMQCZSCZUzJaASNilFq7IwisFZObv+nIxV0bgSvfSeK2OQWFXJWJaABsBH1q4AfQSzy94RdN8WAM7uqOyqgpDW0ur+xGKpTX6GUB3n7UCXspOK7VYGaADUlpL6eloGGwBD00k1QZoBPqLzcA1ARU4lyNKu1moWKLBQUeeuI5SesqW7/kuIwAZADS9aApyLIsAiAv4yzvW6hzeCEno+Tuzyf0XfRDkTUaiCOv5OZZkSi47dSJmiDEAZrgEwiRTJIJepZw+gVhhjtZN7YwCKHJVVqX1xFksFkmqA8bqfes/V/WsADKXmu4KuAXDYyDONnV8HgLe0eAiopbXLtUhTa1M1UmZCbrYMogGc21EC1Yk5Ijw3btnLawPgPuQNANNlo+KrygJyIkftlJpHmmU7rOqZsjMylzpCd7Xeseon21sxAMkCp/gbAB/NFuc8GgAH1mkG8B8gOcNYiAEczcy6Zyn9ODFDGipujFQYEhdwpsSoGKVlTYlRF5dbJ3CHCCS1XTWQnCKnLVgFXFLWLn//awGwo19Nx1CtVGUlqe44AoF0AqvrFXO4mj6uj16fMqhaJ024mw2km1cFhvj1y9+RTG4AcFvaAAAfDGkG+IBJyTBXDeBOuNL6SrKdiiknaIiNIuKrElVn6Hv3+mbi+8iuiqHL+TQA6odiKmFLf7aaLKvuazsAVMalapoKLMIY7qzB6ZgxwKnoWo2LisHReVyvS+flBJ8U3RUDrC7UtTDHcamqp/64AVDXewQAWq9SlNLOXjXuzg2lOoLQN9UFKjN3rK3SLOn+yNNASveV8FAbSui+okZXI1Oh58abia4GwORpYuck0tbujixRXcoGwMsL/lRwunmrJWW1S6josFLJ7vq0JCn9QxmDlqnVxCg1F30/QAPg/hU4ylHsbAWniUR1x60MKxegVLpDq6Jeqi0U6KgzmNXxIyvQddJ5q3uqsrNTwziH1QA48SFS57sbAJMPeCi3kLqGZgAtYTEDVBrAqfmZRdtRFtK+wTEM7v5k3qp+p3aXugzVIFstGZSl8PsByCTdBhBd0ADQYtMBPtUp8smgZ1obmi2kjKggOQtF2uC7bR1lFhUj4jxKR6FeFNkAuA9ZxWD0ZwTgpPTOxlkGgDoOJpM+2innWclhEL0n7fCR66gNpOyjWt20NhNWcGxWCetPDqUBUL/jmOiVGVgbAIfIVNlVodsJyE/I/fdiavd3zQD6LbDlaWCsJA9vCR83KlX19PrVrtmZOqtKHNVLZAxK7VTsSmG7+mjY8eYUMOl5AmkFV/MgSt7ZqTNahPQS1LyfCgB6GEQFkApcKgIJAHDHC7LUrNSsACZlG3W9KqWXuRHQVCyFj4MbAB8QcLqDKHjnmEYF3wCYfCNJM8A7VE4zQEVxqT92uoCUgN2uIW2QjBZOiTuqExxjpNqIsgcR5GUrWJ20EVs1Q2QDoIbMlwPAWH8c4nY0PoiToHXQZRzRMyQJLuM82nGcEYZEi+DDIKWOGwA6s1ccBNo88y1taAx6GNQA0F8i4ViSsGo6hmNEBAD6bGAqpqoFU/0wAxsVZO64VoH5f2zUzn5HtemoE+iaFg0ArfnP1OovAQBnaYjPdLWOtEidr9+ZoW7Ns9+rc4ijMCTCls7hTPwlOOk7gs5MYFaLzgSSKn2i+OkmKPBR4D4LwK5c3oR7CgBqe4gzoLWa0ivZIAccolNouaRWcpy3SzayBw4At8RoANznfwNgwodpYJoB1r978KkMQPsAj1aqhL4rkelqL+nt01JEfTqhdHpPWv7UOpXGwZ3ABkAdRqL0U81wvNPDAaA+EURRGjcfig9nKMGkMo+KHaq+FdB3jqGykrojGhfJAA0ALQJd9pJNcDV9HKMB8C8iO+3OzuxNreSXBoB6ODSl1yobzoxBnETaxNlxPQVABTrlplKgnFnLLbYNgDyMPwoAVAOQMDlLRml4vBfpQcyUs9usy99V81bC1umCVWdAhSFxBpR55YMhJHgu8C5YCbDofNSGOi8/3mMF1N8SAK7+7AwM7ZGTDaebTbLmAo5UeFZMoZhuR0I4ELt13CUtfTi0AVB/CVQDAH4RxLHWNgPc5zBhOlcqR2ahY2INQOyLa2AQkUNrrrKcagzX3VSBdGVy1tBxtE9i6wCgLLMsa9QFkEk2AOrM/hYAcJOcWbNIcIgHNFOLWAGSZKijxtRyKg1AGM9lNh1faTTJlvRTwQ0AvVUEfMcRHBBVvNWGpoCR3xpGLFEzwHvIvy0AVlvBtNO0G0SEiUgjZpbPYwlwfQZSOqmwVe6IeH9aTu76AA2A+7D9OgCkHwqlwiYVacpBUHdBTg/dWGnDi8yblgcyFmWuuywXL9SSXxlTDdIA0IdHRz1AAOmEIXUlyza9GeDcaSDJ2m/HAIS+HZWmVoWKRcpAK4LI0eaZjUxsHRXYFXsQUXpkqbgVfL1pA2AOMeLxqVNJQRcDgL4mLlXHKgPVJJXtcnYqDTyhb8ckdIPGcchcV+6drgm/Jq4BUG/HtweAEoEq4xyClY6gJ1epsk03gzRe3JhpKVy93rFfqo2u4+FvDh2D1QB4D/nqhlKLrUDqwEn0WgMg+FAocTZHhb3z+oczAEXTKtU4QUODlY4zrssx13V8YoVnc1FsSdX/OA/XMFLXSyagnwkkgU/p0I1JNytxHHTMXwMAehikMqPaAIL0lHWqBskZ0O2sr8q+0npfZSq1zKvMLL82LvWUdKFpj1wFpgHgeFQL1QYAeAs5ya4fxQBEUFSixCnVMVtd0NIyQvsL44ampcitfSdgaHklZylVCZWdQBoYWksbAPnrZh8OANoJHCeyIsgISlM76A4/iA0kTHOZV3od6TTScR1brtpX3AhqAPxQAFRvCUtVeop06i7UWYDXvvdXOKaYZVCqayon5NiSrPMMA8g+SQOgBsqqrmkA/IsAzXJSu2j3LukIXq4lc/zxDLD6ZBBt+lSWSSnbM5udds1IE2mFvkdKd25KuSNa6ogFruax/GRQA+A9AurMgGqpLwEA5zdTD7+DjskYVYaeadRc/5aUB2fhHp29anwXl1vppX2ABoDOdrrZ1XWr9N0AGIRcqgFoAIlQ/ZEASBflxM44HhFhVK3P6HjMLicyyRrovGm2pwxAOqp0nfjRMAIGEjznClYbNg2AuShV+k6+Lp5s+pkMpUKFCjInZMe5EgV/HJN07Nz16p5EgB7X4HoUpMQ1ACY64gzoiGZQ4HclhnYpGwDFCd5KY0dtqAoyZZj0xPIhAHCiYVyoO5xQdEnV+qo4ose2qmSQex91hwNWCpQ03iNIqdbCj4alE2oA6NfOOq2QxnsrAEgGOQFCaIqKQCWOqFBddSiU6Ui9pU6lyt50/tV8Sm2hPhauBmkAvEeHbIwDOik35D4uGZ4KAGpp3KSPtofSJmGwlfpNtUvKWI/aXBJb+bHwMwzQAMg1ANmw2TWpiL9phkeVgAZAA+AvBlz9G4GitIUbK23ekM4e1TpVeaqSgPYGRlXvMpyUkf+uAUhtbgDckzwB6YoYlSWA1CJqj1zWpoJJzY0Ga8wust7jNbTpQ7JS6azZvMg6KXM9tRFEGCDdDOoMqnF3bFDa8CLro3RPjoWPZbgEBX1L2DjxZoD3iPwYABBknrUgKXUpgZi6jFQgVmWCZhyZWzofylbxuNWDISkYHGUlinZHs0WNkZYMx3RKT8SboV7qDL5t5Uj3dJ1/AFS94WEwCKm1AAAAAElFTkSuQmCC"/>
          <p:cNvSpPr>
            <a:spLocks noChangeAspect="1" noChangeArrowheads="1"/>
          </p:cNvSpPr>
          <p:nvPr/>
        </p:nvSpPr>
        <p:spPr bwMode="auto">
          <a:xfrm>
            <a:off x="8052985" y="3830582"/>
            <a:ext cx="1234005" cy="123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34" name="直線コネクタ 33"/>
          <p:cNvCxnSpPr/>
          <p:nvPr/>
        </p:nvCxnSpPr>
        <p:spPr>
          <a:xfrm flipH="1">
            <a:off x="3642793" y="582678"/>
            <a:ext cx="12648" cy="2085385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310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1818</TotalTime>
  <Words>567</Words>
  <Application>Microsoft Office PowerPoint</Application>
  <PresentationFormat>ユーザー設定</PresentationFormat>
  <Paragraphs>73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Windows ユーザー</dc:creator>
  <cp:lastModifiedBy>RINSHIN</cp:lastModifiedBy>
  <cp:revision>211</cp:revision>
  <cp:lastPrinted>2023-06-14T04:21:32Z</cp:lastPrinted>
  <dcterms:created xsi:type="dcterms:W3CDTF">2021-10-22T04:12:34Z</dcterms:created>
  <dcterms:modified xsi:type="dcterms:W3CDTF">2025-01-15T23:52:44Z</dcterms:modified>
</cp:coreProperties>
</file>