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9" r:id="rId4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2FA0A62-DAC4-488E-A97D-98277DCD8387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D775A650-AE1A-4857-AA2A-EEE669E199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05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8DFA-52F9-40A0-A1A2-AB37435FE6D4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F63D-AD26-46CA-9052-839F219A1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15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8DFA-52F9-40A0-A1A2-AB37435FE6D4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F63D-AD26-46CA-9052-839F219A1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50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8DFA-52F9-40A0-A1A2-AB37435FE6D4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F63D-AD26-46CA-9052-839F219A1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24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8DFA-52F9-40A0-A1A2-AB37435FE6D4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F63D-AD26-46CA-9052-839F219A1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9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8DFA-52F9-40A0-A1A2-AB37435FE6D4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F63D-AD26-46CA-9052-839F219A1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20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8DFA-52F9-40A0-A1A2-AB37435FE6D4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F63D-AD26-46CA-9052-839F219A1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41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8DFA-52F9-40A0-A1A2-AB37435FE6D4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F63D-AD26-46CA-9052-839F219A1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6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8DFA-52F9-40A0-A1A2-AB37435FE6D4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F63D-AD26-46CA-9052-839F219A1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01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8DFA-52F9-40A0-A1A2-AB37435FE6D4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F63D-AD26-46CA-9052-839F219A1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426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8DFA-52F9-40A0-A1A2-AB37435FE6D4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F63D-AD26-46CA-9052-839F219A1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19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8DFA-52F9-40A0-A1A2-AB37435FE6D4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F63D-AD26-46CA-9052-839F219A1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3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98DFA-52F9-40A0-A1A2-AB37435FE6D4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DF63D-AD26-46CA-9052-839F219A1F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77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975122"/>
          </a:xfrm>
          <a:prstGeom prst="rect">
            <a:avLst/>
          </a:prstGeom>
          <a:solidFill>
            <a:srgbClr val="FDB0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>
                <a:solidFill>
                  <a:schemeClr val="tx1"/>
                </a:solidFill>
              </a:rPr>
              <a:t>  原木しいたけ植菌体験を開催します！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906" y="-19773"/>
            <a:ext cx="835599" cy="78093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449" y="220047"/>
            <a:ext cx="802292" cy="79293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165" y="3810349"/>
            <a:ext cx="2631952" cy="1895375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54095" y="1988230"/>
            <a:ext cx="6612161" cy="3804525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>
                <a:solidFill>
                  <a:schemeClr val="tx1"/>
                </a:solidFill>
              </a:rPr>
              <a:t>〇 開催日</a:t>
            </a:r>
            <a:r>
              <a:rPr kumimoji="1" lang="ja-JP" altLang="en-US" sz="1600" dirty="0">
                <a:solidFill>
                  <a:schemeClr val="tx1"/>
                </a:solidFill>
              </a:rPr>
              <a:t>　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 令和４年３月</a:t>
            </a:r>
            <a:r>
              <a:rPr kumimoji="1" lang="en-US" altLang="ja-JP" sz="1600" dirty="0">
                <a:solidFill>
                  <a:schemeClr val="tx1"/>
                </a:solidFill>
              </a:rPr>
              <a:t>19</a:t>
            </a:r>
            <a:r>
              <a:rPr kumimoji="1" lang="ja-JP" altLang="en-US" sz="1600" dirty="0">
                <a:solidFill>
                  <a:schemeClr val="tx1"/>
                </a:solidFill>
              </a:rPr>
              <a:t>日（土）</a:t>
            </a:r>
            <a:r>
              <a:rPr kumimoji="1" lang="en-US" altLang="ja-JP" sz="1600" dirty="0">
                <a:solidFill>
                  <a:schemeClr val="tx1"/>
                </a:solidFill>
              </a:rPr>
              <a:t>10</a:t>
            </a:r>
            <a:r>
              <a:rPr kumimoji="1" lang="ja-JP" altLang="en-US" sz="1600" dirty="0">
                <a:solidFill>
                  <a:schemeClr val="tx1"/>
                </a:solidFill>
              </a:rPr>
              <a:t>時 ～ </a:t>
            </a:r>
            <a:r>
              <a:rPr kumimoji="1" lang="en-US" altLang="ja-JP" sz="1600" dirty="0">
                <a:solidFill>
                  <a:schemeClr val="tx1"/>
                </a:solidFill>
              </a:rPr>
              <a:t>12</a:t>
            </a:r>
            <a:r>
              <a:rPr kumimoji="1" lang="ja-JP" altLang="en-US" sz="1600" dirty="0">
                <a:solidFill>
                  <a:schemeClr val="tx1"/>
                </a:solidFill>
              </a:rPr>
              <a:t>時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〇 内　容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 ①きのこのお話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 ②原木しいたけ植菌体験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〇 場　所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 金沢テクノパーク緑地帯（金沢市北陽台２丁目地内）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〇 対　象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 市内在住の小学生の親子　</a:t>
            </a:r>
            <a:r>
              <a:rPr kumimoji="1" lang="en-US" altLang="ja-JP" sz="1600" dirty="0">
                <a:solidFill>
                  <a:schemeClr val="tx1"/>
                </a:solidFill>
              </a:rPr>
              <a:t>20</a:t>
            </a:r>
            <a:r>
              <a:rPr kumimoji="1" lang="ja-JP" altLang="en-US" sz="1600" dirty="0">
                <a:solidFill>
                  <a:schemeClr val="tx1"/>
                </a:solidFill>
              </a:rPr>
              <a:t>組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〇参加費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一組　</a:t>
            </a:r>
            <a:r>
              <a:rPr kumimoji="1" lang="en-US" altLang="ja-JP" sz="1600" dirty="0">
                <a:solidFill>
                  <a:schemeClr val="tx1"/>
                </a:solidFill>
              </a:rPr>
              <a:t>500</a:t>
            </a:r>
            <a:r>
              <a:rPr kumimoji="1" lang="ja-JP" altLang="en-US" sz="1600" dirty="0">
                <a:solidFill>
                  <a:schemeClr val="tx1"/>
                </a:solidFill>
              </a:rPr>
              <a:t>円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〇 申込み期間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 令和４年３月</a:t>
            </a:r>
            <a:r>
              <a:rPr kumimoji="1" lang="en-US" altLang="ja-JP" sz="1600" dirty="0">
                <a:solidFill>
                  <a:schemeClr val="tx1"/>
                </a:solidFill>
              </a:rPr>
              <a:t>10</a:t>
            </a:r>
            <a:r>
              <a:rPr kumimoji="1" lang="ja-JP" altLang="en-US" sz="1600" dirty="0">
                <a:solidFill>
                  <a:schemeClr val="tx1"/>
                </a:solidFill>
              </a:rPr>
              <a:t>日（木）まで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b="1" dirty="0">
                <a:solidFill>
                  <a:schemeClr val="tx1"/>
                </a:solidFill>
              </a:rPr>
              <a:t>〇 申込み方法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　 金沢市電子申請サービス、ＦＡＸ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2336" y="1001424"/>
            <a:ext cx="6755663" cy="975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</a:rPr>
              <a:t>　森にはおいしい「めぐみ」がたくさんあることをご存じでしょうか。今回は森の「めぐみ」のひとつ原木しいたけを使ったイベントを開催します！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419" y="7928739"/>
            <a:ext cx="966059" cy="982298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3138767" y="6696726"/>
            <a:ext cx="3201105" cy="1131224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63" dirty="0">
                <a:solidFill>
                  <a:schemeClr val="tx1"/>
                </a:solidFill>
              </a:rPr>
              <a:t>植菌した原木はプレゼント！</a:t>
            </a:r>
            <a:endParaRPr kumimoji="1" lang="en-US" altLang="ja-JP" sz="1463" dirty="0">
              <a:solidFill>
                <a:schemeClr val="tx1"/>
              </a:solidFill>
            </a:endParaRPr>
          </a:p>
          <a:p>
            <a:r>
              <a:rPr kumimoji="1" lang="ja-JP" altLang="en-US" sz="1463" dirty="0">
                <a:solidFill>
                  <a:schemeClr val="tx1"/>
                </a:solidFill>
              </a:rPr>
              <a:t>各家庭で栽培することができます。</a:t>
            </a:r>
            <a:endParaRPr kumimoji="1" lang="en-US" altLang="ja-JP" sz="1463" dirty="0">
              <a:solidFill>
                <a:schemeClr val="tx1"/>
              </a:solidFill>
            </a:endParaRPr>
          </a:p>
          <a:p>
            <a:r>
              <a:rPr kumimoji="1" lang="ja-JP" altLang="en-US" sz="1463" dirty="0">
                <a:solidFill>
                  <a:schemeClr val="tx1"/>
                </a:solidFill>
              </a:rPr>
              <a:t>上手に栽培ができれば、秋には</a:t>
            </a:r>
            <a:endParaRPr kumimoji="1" lang="en-US" altLang="ja-JP" sz="1463" dirty="0">
              <a:solidFill>
                <a:schemeClr val="tx1"/>
              </a:solidFill>
            </a:endParaRPr>
          </a:p>
          <a:p>
            <a:r>
              <a:rPr kumimoji="1" lang="ja-JP" altLang="en-US" sz="1463" dirty="0">
                <a:solidFill>
                  <a:schemeClr val="tx1"/>
                </a:solidFill>
              </a:rPr>
              <a:t>たくさんきのこが採れるかも！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674223" y="8061223"/>
            <a:ext cx="5571906" cy="76771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ja-JP" altLang="en-US" sz="1463" dirty="0"/>
              <a:t>　植菌（しょっきん）とは、</a:t>
            </a:r>
            <a:endParaRPr kumimoji="1" lang="en-US" altLang="ja-JP" sz="1463" dirty="0"/>
          </a:p>
          <a:p>
            <a:r>
              <a:rPr kumimoji="1" lang="ja-JP" altLang="en-US" sz="1463" dirty="0"/>
              <a:t>　伐りだした樹木（原木）に穴をあけて、</a:t>
            </a:r>
            <a:endParaRPr kumimoji="1" lang="en-US" altLang="ja-JP" sz="1463" dirty="0"/>
          </a:p>
          <a:p>
            <a:r>
              <a:rPr kumimoji="1" lang="ja-JP" altLang="en-US" sz="1463" dirty="0"/>
              <a:t>　きのこの菌を植え付けることだよ！</a:t>
            </a:r>
            <a:endParaRPr kumimoji="1" lang="en-US" altLang="ja-JP" sz="1463" dirty="0"/>
          </a:p>
        </p:txBody>
      </p:sp>
      <p:sp>
        <p:nvSpPr>
          <p:cNvPr id="14" name="正方形/長方形 13"/>
          <p:cNvSpPr/>
          <p:nvPr/>
        </p:nvSpPr>
        <p:spPr>
          <a:xfrm>
            <a:off x="0" y="8930878"/>
            <a:ext cx="6858000" cy="97512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950" b="1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31014" y="5874858"/>
            <a:ext cx="3854376" cy="31745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ja-JP" altLang="en-US" sz="1463" b="1" dirty="0"/>
              <a:t>詳細は、「金沢の森づくり」で検索　⇒⇒</a:t>
            </a:r>
            <a:endParaRPr kumimoji="1" lang="en-US" altLang="ja-JP" sz="1463" b="1" dirty="0"/>
          </a:p>
        </p:txBody>
      </p:sp>
      <p:sp>
        <p:nvSpPr>
          <p:cNvPr id="21" name="正方形/長方形 20"/>
          <p:cNvSpPr/>
          <p:nvPr/>
        </p:nvSpPr>
        <p:spPr>
          <a:xfrm>
            <a:off x="-112296" y="9024297"/>
            <a:ext cx="7475621" cy="76771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1463" dirty="0"/>
              <a:t>【</a:t>
            </a:r>
            <a:r>
              <a:rPr kumimoji="1" lang="ja-JP" altLang="en-US" sz="1463" dirty="0"/>
              <a:t>問い合わせ</a:t>
            </a:r>
            <a:r>
              <a:rPr kumimoji="1" lang="en-US" altLang="ja-JP" sz="1463" dirty="0"/>
              <a:t>】</a:t>
            </a:r>
          </a:p>
          <a:p>
            <a:r>
              <a:rPr kumimoji="1" lang="ja-JP" altLang="en-US" sz="1463" dirty="0"/>
              <a:t>　</a:t>
            </a:r>
            <a:r>
              <a:rPr kumimoji="1" lang="ja-JP" altLang="en-US" sz="1463" dirty="0" smtClean="0"/>
              <a:t>金沢市</a:t>
            </a:r>
            <a:r>
              <a:rPr kumimoji="1" lang="ja-JP" altLang="en-US" sz="1463" dirty="0"/>
              <a:t>役所農林水産局森林再生課</a:t>
            </a:r>
            <a:endParaRPr kumimoji="1" lang="en-US" altLang="ja-JP" sz="1463" dirty="0"/>
          </a:p>
          <a:p>
            <a:r>
              <a:rPr lang="ja-JP" altLang="en-US" sz="1463" dirty="0"/>
              <a:t>　</a:t>
            </a:r>
            <a:r>
              <a:rPr lang="en-US" altLang="ja-JP" sz="1463" dirty="0" smtClean="0"/>
              <a:t>TEL</a:t>
            </a:r>
            <a:r>
              <a:rPr lang="ja-JP" altLang="ja-JP" sz="1463" dirty="0"/>
              <a:t>：</a:t>
            </a:r>
            <a:r>
              <a:rPr lang="en-US" altLang="ja-JP" sz="1463" dirty="0" smtClean="0"/>
              <a:t>076-220-2217</a:t>
            </a:r>
            <a:r>
              <a:rPr lang="ja-JP" altLang="en-US" sz="1463" dirty="0" smtClean="0"/>
              <a:t>　</a:t>
            </a:r>
            <a:r>
              <a:rPr lang="en-US" altLang="ja-JP" sz="1463" dirty="0" smtClean="0"/>
              <a:t>FAX</a:t>
            </a:r>
            <a:r>
              <a:rPr lang="ja-JP" altLang="ja-JP" sz="1463" dirty="0"/>
              <a:t>：</a:t>
            </a:r>
            <a:r>
              <a:rPr lang="en-US" altLang="ja-JP" sz="1463" dirty="0" smtClean="0"/>
              <a:t>076-222-7291</a:t>
            </a:r>
            <a:r>
              <a:rPr lang="ja-JP" altLang="en-US" sz="1463" dirty="0" smtClean="0"/>
              <a:t>　</a:t>
            </a:r>
            <a:r>
              <a:rPr lang="en-US" altLang="ja-JP" sz="1463" dirty="0" smtClean="0"/>
              <a:t>E-mail</a:t>
            </a:r>
            <a:r>
              <a:rPr lang="ja-JP" altLang="ja-JP" sz="1463" dirty="0"/>
              <a:t>：</a:t>
            </a:r>
            <a:r>
              <a:rPr lang="en-US" altLang="ja-JP" sz="1463" dirty="0"/>
              <a:t>nourin_mori@city.kanazawa.lg.jp</a:t>
            </a:r>
            <a:endParaRPr kumimoji="1" lang="en-US" altLang="ja-JP" sz="1463" dirty="0"/>
          </a:p>
        </p:txBody>
      </p:sp>
      <p:sp>
        <p:nvSpPr>
          <p:cNvPr id="2" name="角丸四角形吹き出し 1"/>
          <p:cNvSpPr/>
          <p:nvPr/>
        </p:nvSpPr>
        <p:spPr>
          <a:xfrm>
            <a:off x="737789" y="8069085"/>
            <a:ext cx="3597443" cy="747801"/>
          </a:xfrm>
          <a:prstGeom prst="wedgeRoundRectCallout">
            <a:avLst>
              <a:gd name="adj1" fmla="val 63225"/>
              <a:gd name="adj2" fmla="val 9919"/>
              <a:gd name="adj3" fmla="val 16667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68" y="6328201"/>
            <a:ext cx="2170487" cy="1627865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4016" y="5834208"/>
            <a:ext cx="852598" cy="852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36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二等辺三角形 4"/>
          <p:cNvSpPr/>
          <p:nvPr/>
        </p:nvSpPr>
        <p:spPr>
          <a:xfrm>
            <a:off x="2136913" y="178904"/>
            <a:ext cx="2703444" cy="1093305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412060" y="218660"/>
            <a:ext cx="6153150" cy="13220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600" b="1" kern="1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「</a:t>
            </a:r>
            <a:r>
              <a:rPr lang="ja-JP" altLang="en-US" sz="1600" b="1" kern="1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原木しいたけ植菌体験</a:t>
            </a:r>
            <a:r>
              <a:rPr lang="ja-JP" sz="1600" b="1" kern="1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」 </a:t>
            </a:r>
            <a:r>
              <a:rPr lang="ja-JP" sz="16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参加申込み書（</a:t>
            </a:r>
            <a:r>
              <a:rPr lang="en-US" sz="16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FAX</a:t>
            </a:r>
            <a:r>
              <a:rPr lang="ja-JP" sz="1600" b="1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専用）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4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FAX</a:t>
            </a:r>
            <a:r>
              <a:rPr lang="ja-JP" sz="1600" kern="1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sz="4000" b="1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076-222-7291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9635" y="1580486"/>
            <a:ext cx="685799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b="1" u="sng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申込み期間　</a:t>
            </a:r>
            <a:r>
              <a:rPr lang="ja-JP" altLang="en-US" b="1" u="sng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３</a:t>
            </a:r>
            <a:r>
              <a:rPr lang="ja-JP" altLang="ja-JP" b="1" u="sng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ja-JP" altLang="en-US" b="1" u="sng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１</a:t>
            </a:r>
            <a:r>
              <a:rPr lang="ja-JP" altLang="ja-JP" b="1" u="sng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日</a:t>
            </a:r>
            <a:r>
              <a:rPr lang="ja-JP" altLang="ja-JP" b="1" u="sng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（火）</a:t>
            </a:r>
            <a:r>
              <a:rPr lang="ja-JP" altLang="ja-JP" b="1" u="sng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ja-JP" altLang="en-US" b="1" u="sng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３</a:t>
            </a:r>
            <a:r>
              <a:rPr lang="ja-JP" altLang="ja-JP" b="1" u="sng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b="1" u="sng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10</a:t>
            </a:r>
            <a:r>
              <a:rPr lang="ja-JP" altLang="ja-JP" b="1" u="sng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日（</a:t>
            </a:r>
            <a:r>
              <a:rPr lang="ja-JP" altLang="en-US" b="1" u="sng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木</a:t>
            </a:r>
            <a:r>
              <a:rPr lang="ja-JP" altLang="ja-JP" b="1" u="sng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r>
              <a:rPr lang="ja-JP" altLang="ja-JP" b="1" u="sng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到着</a:t>
            </a:r>
            <a:r>
              <a:rPr lang="ja-JP" altLang="ja-JP" b="1" u="sng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受付分まで</a:t>
            </a:r>
            <a:endParaRPr lang="en-US" altLang="ja-JP" sz="12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ja-JP" sz="1600" kern="100" dirty="0" smtClean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以下の申込み必要事項をご記入の上、お申込みください。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54266"/>
              </p:ext>
            </p:extLst>
          </p:nvPr>
        </p:nvGraphicFramePr>
        <p:xfrm>
          <a:off x="260902" y="2722080"/>
          <a:ext cx="6346549" cy="25046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0017">
                  <a:extLst>
                    <a:ext uri="{9D8B030D-6E8A-4147-A177-3AD203B41FA5}">
                      <a16:colId xmlns:a16="http://schemas.microsoft.com/office/drawing/2014/main" val="3681738096"/>
                    </a:ext>
                  </a:extLst>
                </a:gridCol>
                <a:gridCol w="4716532">
                  <a:extLst>
                    <a:ext uri="{9D8B030D-6E8A-4147-A177-3AD203B41FA5}">
                      <a16:colId xmlns:a16="http://schemas.microsoft.com/office/drawing/2014/main" val="2766654371"/>
                    </a:ext>
                  </a:extLst>
                </a:gridCol>
              </a:tblGrid>
              <a:tr h="56056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氏名</a:t>
                      </a:r>
                      <a:endParaRPr kumimoji="1" lang="en-US" altLang="ja-JP" sz="1600" dirty="0" smtClean="0"/>
                    </a:p>
                    <a:p>
                      <a:endParaRPr kumimoji="1" lang="en-US" altLang="ja-JP" sz="1600" dirty="0" smtClean="0"/>
                    </a:p>
                    <a:p>
                      <a:endParaRPr kumimoji="1" lang="en-US" altLang="ja-JP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（フリガナ）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99518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住所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〒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8756007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電話 </a:t>
                      </a:r>
                      <a:r>
                        <a:rPr kumimoji="1" lang="en-US" altLang="ja-JP" sz="1600" dirty="0" smtClean="0"/>
                        <a:t>/ FAX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9178863"/>
                  </a:ext>
                </a:extLst>
              </a:tr>
              <a:tr h="56056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メールアドレス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566755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218660" y="2216441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ja-JP" b="1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申込み</a:t>
            </a:r>
            <a:r>
              <a:rPr lang="ja-JP" altLang="ja-JP" b="1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者（</a:t>
            </a:r>
            <a:r>
              <a:rPr lang="ja-JP" altLang="ja-JP" b="1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保護者）</a:t>
            </a: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59635" y="8317668"/>
            <a:ext cx="721083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600" kern="1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※必ず保護者同伴でご参加ください。</a:t>
            </a:r>
            <a:endParaRPr lang="ja-JP" altLang="ja-JP" sz="14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ja-JP" altLang="ja-JP" sz="1600" u="sng" kern="100" dirty="0">
                <a:solidFill>
                  <a:srgbClr val="000000"/>
                </a:solidFill>
                <a:highlight>
                  <a:srgbClr val="D3D3D3"/>
                </a:highlight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lang="ja-JP" altLang="ja-JP" sz="1600" b="1" u="sng" kern="100" dirty="0">
                <a:solidFill>
                  <a:srgbClr val="000000"/>
                </a:solidFill>
                <a:highlight>
                  <a:srgbClr val="D3D3D3"/>
                </a:highlight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抽選の結果は、申込み者全員に後日メールでお知らせします。</a:t>
            </a:r>
            <a:endParaRPr lang="ja-JP" altLang="ja-JP" sz="1400" kern="100" dirty="0"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en-US" altLang="ja-JP" sz="1600" kern="1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※</a:t>
            </a:r>
            <a:r>
              <a:rPr lang="ja-JP" altLang="ja-JP" sz="1600" kern="1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本申込み書の個人情報は当イベント以外には使用いたしません。</a:t>
            </a:r>
            <a:endParaRPr lang="ja-JP" altLang="ja-JP" sz="14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741118"/>
              </p:ext>
            </p:extLst>
          </p:nvPr>
        </p:nvGraphicFramePr>
        <p:xfrm>
          <a:off x="260902" y="5855832"/>
          <a:ext cx="6346549" cy="2426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171">
                  <a:extLst>
                    <a:ext uri="{9D8B030D-6E8A-4147-A177-3AD203B41FA5}">
                      <a16:colId xmlns:a16="http://schemas.microsoft.com/office/drawing/2014/main" val="3681738096"/>
                    </a:ext>
                  </a:extLst>
                </a:gridCol>
                <a:gridCol w="4587785">
                  <a:extLst>
                    <a:ext uri="{9D8B030D-6E8A-4147-A177-3AD203B41FA5}">
                      <a16:colId xmlns:a16="http://schemas.microsoft.com/office/drawing/2014/main" val="2766654371"/>
                    </a:ext>
                  </a:extLst>
                </a:gridCol>
                <a:gridCol w="1277593">
                  <a:extLst>
                    <a:ext uri="{9D8B030D-6E8A-4147-A177-3AD203B41FA5}">
                      <a16:colId xmlns:a16="http://schemas.microsoft.com/office/drawing/2014/main" val="1956956747"/>
                    </a:ext>
                  </a:extLst>
                </a:gridCol>
              </a:tblGrid>
              <a:tr h="80881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氏名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（フリガナ）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学年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99518"/>
                  </a:ext>
                </a:extLst>
              </a:tr>
              <a:tr h="80881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氏名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（フリガナ）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学年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8756007"/>
                  </a:ext>
                </a:extLst>
              </a:tr>
              <a:tr h="80881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氏名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（フリガナ）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学年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9178863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218660" y="534146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b="1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参加者</a:t>
            </a:r>
            <a:r>
              <a:rPr lang="ja-JP" altLang="ja-JP" b="1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ja-JP" altLang="en-US" b="1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子ども</a:t>
            </a:r>
            <a:r>
              <a:rPr lang="ja-JP" altLang="ja-JP" b="1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lang="ja-JP" altLang="en-US" dirty="0"/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1890919" y="3002806"/>
            <a:ext cx="4674291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738806" y="6201734"/>
            <a:ext cx="45360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766138" y="6982624"/>
            <a:ext cx="45360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766138" y="7758864"/>
            <a:ext cx="4536000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-90151" y="9138289"/>
            <a:ext cx="7475621" cy="76771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1463" dirty="0"/>
              <a:t>【</a:t>
            </a:r>
            <a:r>
              <a:rPr kumimoji="1" lang="ja-JP" altLang="en-US" sz="1463" dirty="0"/>
              <a:t>問い合わせ</a:t>
            </a:r>
            <a:r>
              <a:rPr kumimoji="1" lang="en-US" altLang="ja-JP" sz="1463" dirty="0"/>
              <a:t>】</a:t>
            </a:r>
          </a:p>
          <a:p>
            <a:r>
              <a:rPr kumimoji="1" lang="ja-JP" altLang="en-US" sz="1463" dirty="0"/>
              <a:t>　</a:t>
            </a:r>
            <a:r>
              <a:rPr kumimoji="1" lang="ja-JP" altLang="en-US" sz="1463" dirty="0" smtClean="0"/>
              <a:t>金沢市</a:t>
            </a:r>
            <a:r>
              <a:rPr kumimoji="1" lang="ja-JP" altLang="en-US" sz="1463" dirty="0"/>
              <a:t>役所農林水産局森林再生課</a:t>
            </a:r>
            <a:endParaRPr kumimoji="1" lang="en-US" altLang="ja-JP" sz="1463" dirty="0"/>
          </a:p>
          <a:p>
            <a:r>
              <a:rPr lang="ja-JP" altLang="en-US" sz="1463" dirty="0"/>
              <a:t>　</a:t>
            </a:r>
            <a:r>
              <a:rPr lang="en-US" altLang="ja-JP" sz="1463" dirty="0" smtClean="0"/>
              <a:t>TEL</a:t>
            </a:r>
            <a:r>
              <a:rPr lang="ja-JP" altLang="ja-JP" sz="1463" dirty="0"/>
              <a:t>：</a:t>
            </a:r>
            <a:r>
              <a:rPr lang="en-US" altLang="ja-JP" sz="1463" dirty="0" smtClean="0"/>
              <a:t>076-220-2217</a:t>
            </a:r>
            <a:r>
              <a:rPr lang="ja-JP" altLang="en-US" sz="1463" dirty="0" smtClean="0"/>
              <a:t>　</a:t>
            </a:r>
            <a:r>
              <a:rPr lang="en-US" altLang="ja-JP" sz="1463" dirty="0" smtClean="0"/>
              <a:t>FAX</a:t>
            </a:r>
            <a:r>
              <a:rPr lang="ja-JP" altLang="ja-JP" sz="1463" dirty="0"/>
              <a:t>：</a:t>
            </a:r>
            <a:r>
              <a:rPr lang="en-US" altLang="ja-JP" sz="1463" dirty="0" smtClean="0"/>
              <a:t>076-222-7291</a:t>
            </a:r>
            <a:r>
              <a:rPr lang="ja-JP" altLang="en-US" sz="1463" dirty="0" smtClean="0"/>
              <a:t>　</a:t>
            </a:r>
            <a:r>
              <a:rPr lang="en-US" altLang="ja-JP" sz="1463" dirty="0" smtClean="0"/>
              <a:t>E-mail</a:t>
            </a:r>
            <a:r>
              <a:rPr lang="ja-JP" altLang="ja-JP" sz="1463" dirty="0"/>
              <a:t>：</a:t>
            </a:r>
            <a:r>
              <a:rPr lang="en-US" altLang="ja-JP" sz="1463" dirty="0"/>
              <a:t>nourin_mori@city.kanazawa.lg.jp</a:t>
            </a:r>
            <a:endParaRPr kumimoji="1" lang="en-US" altLang="ja-JP" sz="1463" dirty="0"/>
          </a:p>
        </p:txBody>
      </p:sp>
    </p:spTree>
    <p:extLst>
      <p:ext uri="{BB962C8B-B14F-4D97-AF65-F5344CB8AC3E}">
        <p14:creationId xmlns:p14="http://schemas.microsoft.com/office/powerpoint/2010/main" val="221117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425" y="3781425"/>
            <a:ext cx="234315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607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383</Words>
  <Application>Microsoft Office PowerPoint</Application>
  <PresentationFormat>A4 210 x 297 mm</PresentationFormat>
  <Paragraphs>55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kndp</dc:creator>
  <cp:lastModifiedBy>kndp</cp:lastModifiedBy>
  <cp:revision>44</cp:revision>
  <cp:lastPrinted>2022-02-17T07:18:52Z</cp:lastPrinted>
  <dcterms:created xsi:type="dcterms:W3CDTF">2022-02-10T06:59:43Z</dcterms:created>
  <dcterms:modified xsi:type="dcterms:W3CDTF">2022-02-18T05:34:43Z</dcterms:modified>
</cp:coreProperties>
</file>